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6" r:id="rId2"/>
    <p:sldId id="315" r:id="rId3"/>
    <p:sldId id="321" r:id="rId4"/>
    <p:sldId id="262" r:id="rId5"/>
    <p:sldId id="299" r:id="rId6"/>
    <p:sldId id="314" r:id="rId7"/>
    <p:sldId id="263" r:id="rId8"/>
    <p:sldId id="264" r:id="rId9"/>
    <p:sldId id="265" r:id="rId10"/>
    <p:sldId id="266" r:id="rId11"/>
    <p:sldId id="267" r:id="rId12"/>
    <p:sldId id="300" r:id="rId13"/>
    <p:sldId id="268" r:id="rId14"/>
    <p:sldId id="269" r:id="rId15"/>
    <p:sldId id="275" r:id="rId16"/>
    <p:sldId id="270" r:id="rId17"/>
    <p:sldId id="271" r:id="rId18"/>
    <p:sldId id="276" r:id="rId19"/>
    <p:sldId id="305" r:id="rId20"/>
    <p:sldId id="272" r:id="rId21"/>
    <p:sldId id="273" r:id="rId22"/>
    <p:sldId id="274" r:id="rId23"/>
    <p:sldId id="278" r:id="rId24"/>
    <p:sldId id="279" r:id="rId25"/>
    <p:sldId id="280" r:id="rId26"/>
    <p:sldId id="281" r:id="rId27"/>
    <p:sldId id="282" r:id="rId28"/>
    <p:sldId id="307" r:id="rId29"/>
    <p:sldId id="318" r:id="rId30"/>
    <p:sldId id="304" r:id="rId31"/>
    <p:sldId id="306" r:id="rId32"/>
    <p:sldId id="320" r:id="rId33"/>
    <p:sldId id="283" r:id="rId34"/>
    <p:sldId id="284" r:id="rId35"/>
    <p:sldId id="286" r:id="rId36"/>
    <p:sldId id="285" r:id="rId37"/>
    <p:sldId id="288" r:id="rId38"/>
    <p:sldId id="289" r:id="rId39"/>
    <p:sldId id="290" r:id="rId40"/>
    <p:sldId id="298" r:id="rId41"/>
    <p:sldId id="291" r:id="rId42"/>
    <p:sldId id="303" r:id="rId43"/>
    <p:sldId id="308" r:id="rId44"/>
    <p:sldId id="287" r:id="rId45"/>
    <p:sldId id="316" r:id="rId46"/>
    <p:sldId id="309" r:id="rId47"/>
    <p:sldId id="310" r:id="rId48"/>
    <p:sldId id="311" r:id="rId49"/>
    <p:sldId id="312" r:id="rId50"/>
    <p:sldId id="313" r:id="rId51"/>
    <p:sldId id="292" r:id="rId52"/>
    <p:sldId id="319" r:id="rId53"/>
    <p:sldId id="293" r:id="rId54"/>
    <p:sldId id="294" r:id="rId55"/>
    <p:sldId id="295" r:id="rId56"/>
    <p:sldId id="296" r:id="rId57"/>
    <p:sldId id="317" r:id="rId58"/>
    <p:sldId id="322" r:id="rId59"/>
    <p:sldId id="323" r:id="rId60"/>
    <p:sldId id="324" r:id="rId61"/>
    <p:sldId id="325" r:id="rId62"/>
    <p:sldId id="326" r:id="rId63"/>
    <p:sldId id="32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96"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taffmember:Desktop:School%202012:12%20PE:Unit%203:HR%20and%20PE%20data%20from%20circui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taffmember:Desktop:School%202012:12%20PE:Unit%203:HR%20and%20PE%20data%20from%20circu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Julz HR #1</c:v>
                </c:pt>
              </c:strCache>
            </c:strRef>
          </c:tx>
          <c:cat>
            <c:strRef>
              <c:f>Sheet1!$A$2:$A$12</c:f>
              <c:strCache>
                <c:ptCount val="11"/>
                <c:pt idx="0">
                  <c:v>Pre-circuit</c:v>
                </c:pt>
                <c:pt idx="1">
                  <c:v>Burpees</c:v>
                </c:pt>
                <c:pt idx="2">
                  <c:v>Russian Twist</c:v>
                </c:pt>
                <c:pt idx="3">
                  <c:v>Speed Ladder</c:v>
                </c:pt>
                <c:pt idx="4">
                  <c:v>Balance</c:v>
                </c:pt>
                <c:pt idx="5">
                  <c:v>Mini Hurdles</c:v>
                </c:pt>
                <c:pt idx="6">
                  <c:v>Stepper</c:v>
                </c:pt>
                <c:pt idx="7">
                  <c:v>Boxing - Punching</c:v>
                </c:pt>
                <c:pt idx="8">
                  <c:v>Boxing - Holding focus pads</c:v>
                </c:pt>
                <c:pt idx="9">
                  <c:v>Running Laps</c:v>
                </c:pt>
                <c:pt idx="10">
                  <c:v>Post Circuit</c:v>
                </c:pt>
              </c:strCache>
            </c:strRef>
          </c:cat>
          <c:val>
            <c:numRef>
              <c:f>Sheet1!$B$2:$B$12</c:f>
              <c:numCache>
                <c:formatCode>General</c:formatCode>
                <c:ptCount val="11"/>
                <c:pt idx="0">
                  <c:v>76.0</c:v>
                </c:pt>
                <c:pt idx="1">
                  <c:v>171.0</c:v>
                </c:pt>
                <c:pt idx="2">
                  <c:v>164.0</c:v>
                </c:pt>
                <c:pt idx="3">
                  <c:v>167.0</c:v>
                </c:pt>
                <c:pt idx="4">
                  <c:v>105.0</c:v>
                </c:pt>
                <c:pt idx="5">
                  <c:v>176.0</c:v>
                </c:pt>
                <c:pt idx="6">
                  <c:v>165.0</c:v>
                </c:pt>
                <c:pt idx="7">
                  <c:v>165.0</c:v>
                </c:pt>
                <c:pt idx="8">
                  <c:v>132.0</c:v>
                </c:pt>
                <c:pt idx="9">
                  <c:v>176.0</c:v>
                </c:pt>
                <c:pt idx="10">
                  <c:v>126.0</c:v>
                </c:pt>
              </c:numCache>
            </c:numRef>
          </c:val>
          <c:smooth val="0"/>
        </c:ser>
        <c:ser>
          <c:idx val="1"/>
          <c:order val="1"/>
          <c:tx>
            <c:strRef>
              <c:f>Sheet1!$C$1</c:f>
              <c:strCache>
                <c:ptCount val="1"/>
                <c:pt idx="0">
                  <c:v>Julz HR #2</c:v>
                </c:pt>
              </c:strCache>
            </c:strRef>
          </c:tx>
          <c:cat>
            <c:strRef>
              <c:f>Sheet1!$A$2:$A$12</c:f>
              <c:strCache>
                <c:ptCount val="11"/>
                <c:pt idx="0">
                  <c:v>Pre-circuit</c:v>
                </c:pt>
                <c:pt idx="1">
                  <c:v>Burpees</c:v>
                </c:pt>
                <c:pt idx="2">
                  <c:v>Russian Twist</c:v>
                </c:pt>
                <c:pt idx="3">
                  <c:v>Speed Ladder</c:v>
                </c:pt>
                <c:pt idx="4">
                  <c:v>Balance</c:v>
                </c:pt>
                <c:pt idx="5">
                  <c:v>Mini Hurdles</c:v>
                </c:pt>
                <c:pt idx="6">
                  <c:v>Stepper</c:v>
                </c:pt>
                <c:pt idx="7">
                  <c:v>Boxing - Punching</c:v>
                </c:pt>
                <c:pt idx="8">
                  <c:v>Boxing - Holding focus pads</c:v>
                </c:pt>
                <c:pt idx="9">
                  <c:v>Running Laps</c:v>
                </c:pt>
                <c:pt idx="10">
                  <c:v>Post Circuit</c:v>
                </c:pt>
              </c:strCache>
            </c:strRef>
          </c:cat>
          <c:val>
            <c:numRef>
              <c:f>Sheet1!$C$2:$C$12</c:f>
              <c:numCache>
                <c:formatCode>General</c:formatCode>
                <c:ptCount val="11"/>
                <c:pt idx="1">
                  <c:v>183.0</c:v>
                </c:pt>
                <c:pt idx="2">
                  <c:v>172.0</c:v>
                </c:pt>
                <c:pt idx="3">
                  <c:v>171.0</c:v>
                </c:pt>
                <c:pt idx="4">
                  <c:v>139.0</c:v>
                </c:pt>
                <c:pt idx="5">
                  <c:v>185.0</c:v>
                </c:pt>
                <c:pt idx="6">
                  <c:v>168.0</c:v>
                </c:pt>
                <c:pt idx="7">
                  <c:v>171.0</c:v>
                </c:pt>
                <c:pt idx="8">
                  <c:v>165.0</c:v>
                </c:pt>
                <c:pt idx="9">
                  <c:v>182.0</c:v>
                </c:pt>
              </c:numCache>
            </c:numRef>
          </c:val>
          <c:smooth val="0"/>
        </c:ser>
        <c:dLbls>
          <c:showLegendKey val="0"/>
          <c:showVal val="0"/>
          <c:showCatName val="0"/>
          <c:showSerName val="0"/>
          <c:showPercent val="0"/>
          <c:showBubbleSize val="0"/>
        </c:dLbls>
        <c:marker val="1"/>
        <c:smooth val="0"/>
        <c:axId val="2089703960"/>
        <c:axId val="2089706792"/>
      </c:lineChart>
      <c:catAx>
        <c:axId val="2089703960"/>
        <c:scaling>
          <c:orientation val="minMax"/>
        </c:scaling>
        <c:delete val="0"/>
        <c:axPos val="b"/>
        <c:majorTickMark val="out"/>
        <c:minorTickMark val="none"/>
        <c:tickLblPos val="nextTo"/>
        <c:crossAx val="2089706792"/>
        <c:crosses val="autoZero"/>
        <c:auto val="1"/>
        <c:lblAlgn val="ctr"/>
        <c:lblOffset val="100"/>
        <c:noMultiLvlLbl val="0"/>
      </c:catAx>
      <c:valAx>
        <c:axId val="2089706792"/>
        <c:scaling>
          <c:orientation val="minMax"/>
        </c:scaling>
        <c:delete val="0"/>
        <c:axPos val="l"/>
        <c:majorGridlines/>
        <c:numFmt formatCode="General" sourceLinked="1"/>
        <c:majorTickMark val="out"/>
        <c:minorTickMark val="none"/>
        <c:tickLblPos val="nextTo"/>
        <c:crossAx val="20897039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tx>
            <c:strRef>
              <c:f>Sheet1!$D$1</c:f>
              <c:strCache>
                <c:ptCount val="1"/>
                <c:pt idx="0">
                  <c:v>Pykey Percieved Exertion</c:v>
                </c:pt>
              </c:strCache>
            </c:strRef>
          </c:tx>
          <c:val>
            <c:numRef>
              <c:f>Sheet1!$D$2:$D$11</c:f>
              <c:numCache>
                <c:formatCode>General</c:formatCode>
                <c:ptCount val="10"/>
                <c:pt idx="1">
                  <c:v>14.0</c:v>
                </c:pt>
                <c:pt idx="2">
                  <c:v>12.0</c:v>
                </c:pt>
                <c:pt idx="3">
                  <c:v>8.0</c:v>
                </c:pt>
                <c:pt idx="4">
                  <c:v>8.0</c:v>
                </c:pt>
                <c:pt idx="5">
                  <c:v>15.0</c:v>
                </c:pt>
                <c:pt idx="6">
                  <c:v>12.0</c:v>
                </c:pt>
                <c:pt idx="7">
                  <c:v>16.0</c:v>
                </c:pt>
                <c:pt idx="8">
                  <c:v>10.0</c:v>
                </c:pt>
                <c:pt idx="9">
                  <c:v>18.0</c:v>
                </c:pt>
              </c:numCache>
            </c:numRef>
          </c:val>
          <c:smooth val="0"/>
        </c:ser>
        <c:dLbls>
          <c:showLegendKey val="0"/>
          <c:showVal val="0"/>
          <c:showCatName val="0"/>
          <c:showSerName val="0"/>
          <c:showPercent val="0"/>
          <c:showBubbleSize val="0"/>
        </c:dLbls>
        <c:marker val="1"/>
        <c:smooth val="0"/>
        <c:axId val="-2095547800"/>
        <c:axId val="-2095686248"/>
      </c:lineChart>
      <c:catAx>
        <c:axId val="-2095547800"/>
        <c:scaling>
          <c:orientation val="minMax"/>
        </c:scaling>
        <c:delete val="0"/>
        <c:axPos val="b"/>
        <c:majorTickMark val="out"/>
        <c:minorTickMark val="none"/>
        <c:tickLblPos val="nextTo"/>
        <c:crossAx val="-2095686248"/>
        <c:crosses val="autoZero"/>
        <c:auto val="1"/>
        <c:lblAlgn val="ctr"/>
        <c:lblOffset val="100"/>
        <c:noMultiLvlLbl val="0"/>
      </c:catAx>
      <c:valAx>
        <c:axId val="-2095686248"/>
        <c:scaling>
          <c:orientation val="minMax"/>
        </c:scaling>
        <c:delete val="0"/>
        <c:axPos val="l"/>
        <c:majorGridlines/>
        <c:numFmt formatCode="General" sourceLinked="1"/>
        <c:majorTickMark val="out"/>
        <c:minorTickMark val="none"/>
        <c:tickLblPos val="nextTo"/>
        <c:crossAx val="-2095547800"/>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71622D-FBBC-EA4E-803B-40BD926178BB}" type="datetimeFigureOut">
              <a:rPr lang="en-US" smtClean="0"/>
              <a:t>24/11/2013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CB6A04-0652-0B41-AC3E-6B961E55DEAE}" type="slidenum">
              <a:rPr lang="en-US" smtClean="0"/>
              <a:t>‹#›</a:t>
            </a:fld>
            <a:endParaRPr lang="en-US"/>
          </a:p>
        </p:txBody>
      </p:sp>
    </p:spTree>
    <p:extLst>
      <p:ext uri="{BB962C8B-B14F-4D97-AF65-F5344CB8AC3E}">
        <p14:creationId xmlns:p14="http://schemas.microsoft.com/office/powerpoint/2010/main" val="2097781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BC790-4348-354A-99B9-1F4184C7E4DB}" type="datetimeFigureOut">
              <a:rPr lang="en-US" smtClean="0"/>
              <a:t>24/11/2013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4DC40-3727-4E4E-B311-E7C16EC8B80E}" type="slidenum">
              <a:rPr lang="en-US" smtClean="0"/>
              <a:t>‹#›</a:t>
            </a:fld>
            <a:endParaRPr lang="en-US"/>
          </a:p>
        </p:txBody>
      </p:sp>
    </p:spTree>
    <p:extLst>
      <p:ext uri="{BB962C8B-B14F-4D97-AF65-F5344CB8AC3E}">
        <p14:creationId xmlns:p14="http://schemas.microsoft.com/office/powerpoint/2010/main" val="450199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4DC40-3727-4E4E-B311-E7C16EC8B80E}" type="slidenum">
              <a:rPr lang="en-US" smtClean="0"/>
              <a:t>1</a:t>
            </a:fld>
            <a:endParaRPr lang="en-US"/>
          </a:p>
        </p:txBody>
      </p:sp>
    </p:spTree>
    <p:extLst>
      <p:ext uri="{BB962C8B-B14F-4D97-AF65-F5344CB8AC3E}">
        <p14:creationId xmlns:p14="http://schemas.microsoft.com/office/powerpoint/2010/main" val="319622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often?</a:t>
            </a:r>
          </a:p>
          <a:p>
            <a:r>
              <a:rPr lang="en-US" dirty="0" smtClean="0"/>
              <a:t>Diaries/logs</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34</a:t>
            </a:fld>
            <a:endParaRPr lang="en-US"/>
          </a:p>
        </p:txBody>
      </p:sp>
    </p:spTree>
    <p:extLst>
      <p:ext uri="{BB962C8B-B14F-4D97-AF65-F5344CB8AC3E}">
        <p14:creationId xmlns:p14="http://schemas.microsoft.com/office/powerpoint/2010/main" val="209911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hard</a:t>
            </a:r>
            <a:r>
              <a:rPr lang="en-US" baseline="0" dirty="0" smtClean="0"/>
              <a:t> or how much effort?</a:t>
            </a:r>
          </a:p>
          <a:p>
            <a:r>
              <a:rPr lang="en-US" baseline="0" dirty="0" smtClean="0"/>
              <a:t>Talk test</a:t>
            </a:r>
          </a:p>
          <a:p>
            <a:r>
              <a:rPr lang="en-US" baseline="0" dirty="0" err="1" smtClean="0"/>
              <a:t>Percieved</a:t>
            </a:r>
            <a:r>
              <a:rPr lang="en-US" baseline="0" dirty="0" smtClean="0"/>
              <a:t> exertion</a:t>
            </a:r>
          </a:p>
          <a:p>
            <a:r>
              <a:rPr lang="en-US" baseline="0" dirty="0" smtClean="0"/>
              <a:t>HR 50-70 moderate 70-85 </a:t>
            </a:r>
            <a:r>
              <a:rPr lang="en-US" baseline="0" dirty="0" err="1" smtClean="0"/>
              <a:t>vig</a:t>
            </a:r>
            <a:endParaRPr lang="en-US" baseline="0" dirty="0" smtClean="0"/>
          </a:p>
          <a:p>
            <a:r>
              <a:rPr lang="en-US" baseline="0" dirty="0" smtClean="0"/>
              <a:t>METS</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35</a:t>
            </a:fld>
            <a:endParaRPr lang="en-US"/>
          </a:p>
        </p:txBody>
      </p:sp>
    </p:spTree>
    <p:extLst>
      <p:ext uri="{BB962C8B-B14F-4D97-AF65-F5344CB8AC3E}">
        <p14:creationId xmlns:p14="http://schemas.microsoft.com/office/powerpoint/2010/main" val="109228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37</a:t>
            </a:fld>
            <a:endParaRPr lang="en-US"/>
          </a:p>
        </p:txBody>
      </p:sp>
    </p:spTree>
    <p:extLst>
      <p:ext uri="{BB962C8B-B14F-4D97-AF65-F5344CB8AC3E}">
        <p14:creationId xmlns:p14="http://schemas.microsoft.com/office/powerpoint/2010/main" val="346858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38</a:t>
            </a:fld>
            <a:endParaRPr lang="en-US"/>
          </a:p>
        </p:txBody>
      </p:sp>
    </p:spTree>
    <p:extLst>
      <p:ext uri="{BB962C8B-B14F-4D97-AF65-F5344CB8AC3E}">
        <p14:creationId xmlns:p14="http://schemas.microsoft.com/office/powerpoint/2010/main" val="336927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39</a:t>
            </a:fld>
            <a:endParaRPr lang="en-US"/>
          </a:p>
        </p:txBody>
      </p:sp>
    </p:spTree>
    <p:extLst>
      <p:ext uri="{BB962C8B-B14F-4D97-AF65-F5344CB8AC3E}">
        <p14:creationId xmlns:p14="http://schemas.microsoft.com/office/powerpoint/2010/main" val="151889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7-8</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40</a:t>
            </a:fld>
            <a:endParaRPr lang="en-US"/>
          </a:p>
        </p:txBody>
      </p:sp>
    </p:spTree>
    <p:extLst>
      <p:ext uri="{BB962C8B-B14F-4D97-AF65-F5344CB8AC3E}">
        <p14:creationId xmlns:p14="http://schemas.microsoft.com/office/powerpoint/2010/main" val="347196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individual domain is at the </a:t>
            </a:r>
            <a:r>
              <a:rPr lang="en-US" dirty="0" err="1" smtClean="0"/>
              <a:t>centre</a:t>
            </a:r>
            <a:r>
              <a:rPr lang="en-US" dirty="0" smtClean="0"/>
              <a:t> of the model. At this level self-efficacy, values, beliefs, attitudes, knowledge and preferences are all important factors. But this model also </a:t>
            </a:r>
            <a:r>
              <a:rPr lang="en-US" dirty="0" err="1" smtClean="0"/>
              <a:t>recognises</a:t>
            </a:r>
            <a:r>
              <a:rPr lang="en-US" dirty="0" smtClean="0"/>
              <a:t> the external factors that are important in influencing </a:t>
            </a:r>
            <a:r>
              <a:rPr lang="en-US" dirty="0" err="1" smtClean="0"/>
              <a:t>behaviour</a:t>
            </a:r>
            <a:r>
              <a:rPr lang="en-US" dirty="0" smtClean="0"/>
              <a:t>, such as socioeconomic status, job status and educational level</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53</a:t>
            </a:fld>
            <a:endParaRPr lang="en-US"/>
          </a:p>
        </p:txBody>
      </p:sp>
    </p:spTree>
    <p:extLst>
      <p:ext uri="{BB962C8B-B14F-4D97-AF65-F5344CB8AC3E}">
        <p14:creationId xmlns:p14="http://schemas.microsoft.com/office/powerpoint/2010/main" val="241832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 environment domain is the first of the external forces acting on the individual. The influence of people close to us affects our </a:t>
            </a:r>
            <a:r>
              <a:rPr lang="en-US" dirty="0" err="1" smtClean="0"/>
              <a:t>behaviour</a:t>
            </a:r>
            <a:r>
              <a:rPr lang="en-US" dirty="0" smtClean="0"/>
              <a:t>. At this level, we consider the social interaction of family and friends. These primary interactions represent the associations that provide social identity and role definition.</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54</a:t>
            </a:fld>
            <a:endParaRPr lang="en-US"/>
          </a:p>
        </p:txBody>
      </p:sp>
    </p:spTree>
    <p:extLst>
      <p:ext uri="{BB962C8B-B14F-4D97-AF65-F5344CB8AC3E}">
        <p14:creationId xmlns:p14="http://schemas.microsoft.com/office/powerpoint/2010/main" val="1145477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physical environment domain includes the influences of the natural and built environment on the individual's ability to be active. Human health and wellbeing is reliant on a healthy physical environment. The physical environment includes both the built environment and the natural environment — the air we breathe and the water we drink. The built environment includes roads, parks, public transport, housing, shops, commercial business and factories. These may discourage or encourage activity depending on their design and location. For example, busy streets tend to discourage walking, whereas the provision of a gym at work and suitable policies would encourage physical activity.</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55</a:t>
            </a:fld>
            <a:endParaRPr lang="en-US"/>
          </a:p>
        </p:txBody>
      </p:sp>
    </p:spTree>
    <p:extLst>
      <p:ext uri="{BB962C8B-B14F-4D97-AF65-F5344CB8AC3E}">
        <p14:creationId xmlns:p14="http://schemas.microsoft.com/office/powerpoint/2010/main" val="3378552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multiple levels of influence interact with each other and no single factor will lead to a change in an individual’s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An initiative that targets all four levels of influence is more likely to change a person’s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The individual may have the required skills and fitness to ride to work, but without the support of his/her spouse/peers/work colleagues, access to a bike and other cycling accessories, and a flexible starting time for work they may not make a change to their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57</a:t>
            </a:fld>
            <a:endParaRPr lang="en-US"/>
          </a:p>
        </p:txBody>
      </p:sp>
    </p:spTree>
    <p:extLst>
      <p:ext uri="{BB962C8B-B14F-4D97-AF65-F5344CB8AC3E}">
        <p14:creationId xmlns:p14="http://schemas.microsoft.com/office/powerpoint/2010/main" val="167556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t>
            </a:r>
            <a:r>
              <a:rPr lang="en-US" dirty="0" err="1" smtClean="0"/>
              <a:t>catagorize</a:t>
            </a:r>
            <a:r>
              <a:rPr lang="en-US" dirty="0" smtClean="0"/>
              <a:t> them into physical, health, social, emotional</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2</a:t>
            </a:fld>
            <a:endParaRPr lang="en-US"/>
          </a:p>
        </p:txBody>
      </p:sp>
    </p:spTree>
    <p:extLst>
      <p:ext uri="{BB962C8B-B14F-4D97-AF65-F5344CB8AC3E}">
        <p14:creationId xmlns:p14="http://schemas.microsoft.com/office/powerpoint/2010/main" val="63699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a:t>
            </a:fld>
            <a:endParaRPr lang="en-US"/>
          </a:p>
        </p:txBody>
      </p:sp>
    </p:spTree>
    <p:extLst>
      <p:ext uri="{BB962C8B-B14F-4D97-AF65-F5344CB8AC3E}">
        <p14:creationId xmlns:p14="http://schemas.microsoft.com/office/powerpoint/2010/main" val="5723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handout and page 8</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4</a:t>
            </a:fld>
            <a:endParaRPr lang="en-US"/>
          </a:p>
        </p:txBody>
      </p:sp>
    </p:spTree>
    <p:extLst>
      <p:ext uri="{BB962C8B-B14F-4D97-AF65-F5344CB8AC3E}">
        <p14:creationId xmlns:p14="http://schemas.microsoft.com/office/powerpoint/2010/main" val="221048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handout</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6</a:t>
            </a:fld>
            <a:endParaRPr lang="en-US"/>
          </a:p>
        </p:txBody>
      </p:sp>
    </p:spTree>
    <p:extLst>
      <p:ext uri="{BB962C8B-B14F-4D97-AF65-F5344CB8AC3E}">
        <p14:creationId xmlns:p14="http://schemas.microsoft.com/office/powerpoint/2010/main" val="367036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Subjective methods depend</a:t>
            </a:r>
            <a:r>
              <a:rPr lang="en-US" baseline="0" dirty="0" smtClean="0"/>
              <a:t> on a persons own perceptions. Predominantly used for measurement in populations. (page 14)</a:t>
            </a:r>
          </a:p>
          <a:p>
            <a:r>
              <a:rPr lang="en-US" baseline="0" dirty="0" smtClean="0"/>
              <a:t>Objective methods rely on solid data or observations. OBJECTS and OBSERVATION. Predominantly used for assessing individuals. (page 16)</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12</a:t>
            </a:fld>
            <a:endParaRPr lang="en-US"/>
          </a:p>
        </p:txBody>
      </p:sp>
    </p:spTree>
    <p:extLst>
      <p:ext uri="{BB962C8B-B14F-4D97-AF65-F5344CB8AC3E}">
        <p14:creationId xmlns:p14="http://schemas.microsoft.com/office/powerpoint/2010/main" val="106742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14</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13</a:t>
            </a:fld>
            <a:endParaRPr lang="en-US"/>
          </a:p>
        </p:txBody>
      </p:sp>
    </p:spTree>
    <p:extLst>
      <p:ext uri="{BB962C8B-B14F-4D97-AF65-F5344CB8AC3E}">
        <p14:creationId xmlns:p14="http://schemas.microsoft.com/office/powerpoint/2010/main" val="260535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under 10 must be  completed by a proxy (parent/guardian/teacher).</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19</a:t>
            </a:fld>
            <a:endParaRPr lang="en-US"/>
          </a:p>
        </p:txBody>
      </p:sp>
    </p:spTree>
    <p:extLst>
      <p:ext uri="{BB962C8B-B14F-4D97-AF65-F5344CB8AC3E}">
        <p14:creationId xmlns:p14="http://schemas.microsoft.com/office/powerpoint/2010/main" val="2607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Diaries/logs,</a:t>
            </a:r>
            <a:r>
              <a:rPr lang="en-US" baseline="0" dirty="0" smtClean="0"/>
              <a:t>  Observation, Recall surveys</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29</a:t>
            </a:fld>
            <a:endParaRPr lang="en-US"/>
          </a:p>
        </p:txBody>
      </p:sp>
    </p:spTree>
    <p:extLst>
      <p:ext uri="{BB962C8B-B14F-4D97-AF65-F5344CB8AC3E}">
        <p14:creationId xmlns:p14="http://schemas.microsoft.com/office/powerpoint/2010/main" val="54487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24/11/2013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24/11/2013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Physical Activity Participation and Physiological Performance Revision!</a:t>
            </a:r>
            <a:endParaRPr lang="en-US" sz="3200" dirty="0"/>
          </a:p>
        </p:txBody>
      </p:sp>
      <p:sp>
        <p:nvSpPr>
          <p:cNvPr id="3" name="Subtitle 2"/>
          <p:cNvSpPr>
            <a:spLocks noGrp="1"/>
          </p:cNvSpPr>
          <p:nvPr>
            <p:ph type="subTitle" idx="1"/>
          </p:nvPr>
        </p:nvSpPr>
        <p:spPr/>
        <p:txBody>
          <a:bodyPr/>
          <a:lstStyle/>
          <a:p>
            <a:r>
              <a:rPr lang="en-US" dirty="0" smtClean="0"/>
              <a:t>Unit 3 Physical Education – </a:t>
            </a:r>
            <a:r>
              <a:rPr lang="en-US" dirty="0" err="1" smtClean="0"/>
              <a:t>Mr</a:t>
            </a:r>
            <a:r>
              <a:rPr lang="en-US" smtClean="0"/>
              <a:t> Saunders</a:t>
            </a:r>
            <a:endParaRPr lang="en-US" dirty="0" smtClean="0"/>
          </a:p>
        </p:txBody>
      </p:sp>
    </p:spTree>
    <p:extLst>
      <p:ext uri="{BB962C8B-B14F-4D97-AF65-F5344CB8AC3E}">
        <p14:creationId xmlns:p14="http://schemas.microsoft.com/office/powerpoint/2010/main" val="216408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National Physical Activity </a:t>
            </a:r>
            <a:r>
              <a:rPr lang="en-US" sz="4000" dirty="0" smtClean="0"/>
              <a:t>Guidelines for early childhood</a:t>
            </a:r>
            <a:endParaRPr lang="en-US" sz="4000" dirty="0"/>
          </a:p>
        </p:txBody>
      </p:sp>
      <p:sp>
        <p:nvSpPr>
          <p:cNvPr id="3" name="Content Placeholder 2"/>
          <p:cNvSpPr>
            <a:spLocks noGrp="1"/>
          </p:cNvSpPr>
          <p:nvPr>
            <p:ph idx="1"/>
          </p:nvPr>
        </p:nvSpPr>
        <p:spPr/>
        <p:txBody>
          <a:bodyPr/>
          <a:lstStyle/>
          <a:p>
            <a:r>
              <a:rPr lang="en-US" dirty="0" smtClean="0"/>
              <a:t>0-1 years – </a:t>
            </a:r>
          </a:p>
          <a:p>
            <a:endParaRPr lang="en-US" dirty="0"/>
          </a:p>
          <a:p>
            <a:r>
              <a:rPr lang="en-US" dirty="0"/>
              <a:t>1</a:t>
            </a:r>
            <a:r>
              <a:rPr lang="en-US" dirty="0" smtClean="0"/>
              <a:t>-3 years (Toddlers) – </a:t>
            </a:r>
          </a:p>
          <a:p>
            <a:endParaRPr lang="en-US" dirty="0"/>
          </a:p>
          <a:p>
            <a:r>
              <a:rPr lang="en-US" dirty="0" smtClean="0"/>
              <a:t>2-5 years - </a:t>
            </a:r>
            <a:endParaRPr lang="en-US" dirty="0"/>
          </a:p>
        </p:txBody>
      </p:sp>
    </p:spTree>
    <p:extLst>
      <p:ext uri="{BB962C8B-B14F-4D97-AF65-F5344CB8AC3E}">
        <p14:creationId xmlns:p14="http://schemas.microsoft.com/office/powerpoint/2010/main" val="117094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physical activity</a:t>
            </a:r>
            <a:endParaRPr lang="en-US" dirty="0"/>
          </a:p>
        </p:txBody>
      </p:sp>
      <p:sp>
        <p:nvSpPr>
          <p:cNvPr id="3" name="Content Placeholder 2"/>
          <p:cNvSpPr>
            <a:spLocks noGrp="1"/>
          </p:cNvSpPr>
          <p:nvPr>
            <p:ph idx="1"/>
          </p:nvPr>
        </p:nvSpPr>
        <p:spPr/>
        <p:txBody>
          <a:bodyPr/>
          <a:lstStyle/>
          <a:p>
            <a:r>
              <a:rPr lang="en-US" dirty="0" smtClean="0"/>
              <a:t>How do we assess physical activity? List as many methods as you can</a:t>
            </a:r>
          </a:p>
          <a:p>
            <a:pPr marL="0" indent="0">
              <a:buNone/>
            </a:pPr>
            <a:endParaRPr lang="en-US" dirty="0"/>
          </a:p>
        </p:txBody>
      </p:sp>
    </p:spTree>
    <p:extLst>
      <p:ext uri="{BB962C8B-B14F-4D97-AF65-F5344CB8AC3E}">
        <p14:creationId xmlns:p14="http://schemas.microsoft.com/office/powerpoint/2010/main" val="8846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r>
              <a:rPr lang="en-US" dirty="0" err="1" smtClean="0"/>
              <a:t>vs</a:t>
            </a:r>
            <a:r>
              <a:rPr lang="en-US" dirty="0" smtClean="0"/>
              <a:t> Subjective</a:t>
            </a:r>
            <a:endParaRPr lang="en-US" dirty="0"/>
          </a:p>
        </p:txBody>
      </p:sp>
      <p:sp>
        <p:nvSpPr>
          <p:cNvPr id="3" name="Content Placeholder 2"/>
          <p:cNvSpPr>
            <a:spLocks noGrp="1"/>
          </p:cNvSpPr>
          <p:nvPr>
            <p:ph idx="1"/>
          </p:nvPr>
        </p:nvSpPr>
        <p:spPr/>
        <p:txBody>
          <a:bodyPr/>
          <a:lstStyle/>
          <a:p>
            <a:r>
              <a:rPr lang="en-US" dirty="0" smtClean="0"/>
              <a:t>Subjective measures – </a:t>
            </a:r>
          </a:p>
          <a:p>
            <a:pPr marL="0" indent="0">
              <a:buNone/>
            </a:pPr>
            <a:endParaRPr lang="en-US" dirty="0" smtClean="0"/>
          </a:p>
          <a:p>
            <a:pPr marL="0" indent="0">
              <a:buNone/>
            </a:pPr>
            <a:endParaRPr lang="en-US" dirty="0" smtClean="0"/>
          </a:p>
          <a:p>
            <a:r>
              <a:rPr lang="en-US" dirty="0" smtClean="0"/>
              <a:t>Objective measures - </a:t>
            </a:r>
            <a:endParaRPr lang="en-US" dirty="0"/>
          </a:p>
        </p:txBody>
      </p:sp>
    </p:spTree>
    <p:extLst>
      <p:ext uri="{BB962C8B-B14F-4D97-AF65-F5344CB8AC3E}">
        <p14:creationId xmlns:p14="http://schemas.microsoft.com/office/powerpoint/2010/main" val="252053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methods</a:t>
            </a:r>
            <a:endParaRPr lang="en-US" dirty="0"/>
          </a:p>
        </p:txBody>
      </p:sp>
      <p:sp>
        <p:nvSpPr>
          <p:cNvPr id="3" name="Content Placeholder 2"/>
          <p:cNvSpPr>
            <a:spLocks noGrp="1"/>
          </p:cNvSpPr>
          <p:nvPr>
            <p:ph idx="1"/>
          </p:nvPr>
        </p:nvSpPr>
        <p:spPr/>
        <p:txBody>
          <a:bodyPr/>
          <a:lstStyle/>
          <a:p>
            <a:r>
              <a:rPr lang="en-US" dirty="0" smtClean="0"/>
              <a:t>List all the subjective methods here</a:t>
            </a:r>
          </a:p>
          <a:p>
            <a:endParaRPr lang="en-US" dirty="0" smtClean="0"/>
          </a:p>
          <a:p>
            <a:endParaRPr lang="en-US" dirty="0"/>
          </a:p>
        </p:txBody>
      </p:sp>
    </p:spTree>
    <p:extLst>
      <p:ext uri="{BB962C8B-B14F-4D97-AF65-F5344CB8AC3E}">
        <p14:creationId xmlns:p14="http://schemas.microsoft.com/office/powerpoint/2010/main" val="68885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Diaries</a:t>
            </a:r>
            <a:endParaRPr lang="en-US" dirty="0"/>
          </a:p>
        </p:txBody>
      </p:sp>
      <p:sp>
        <p:nvSpPr>
          <p:cNvPr id="3" name="Content Placeholder 2"/>
          <p:cNvSpPr>
            <a:spLocks noGrp="1"/>
          </p:cNvSpPr>
          <p:nvPr>
            <p:ph idx="1"/>
          </p:nvPr>
        </p:nvSpPr>
        <p:spPr/>
        <p:txBody>
          <a:bodyPr/>
          <a:lstStyle/>
          <a:p>
            <a:r>
              <a:rPr lang="en-US" sz="1200" dirty="0" smtClean="0"/>
              <a:t>Definition –</a:t>
            </a:r>
          </a:p>
          <a:p>
            <a:endParaRPr lang="en-US" sz="1200" dirty="0" smtClean="0"/>
          </a:p>
          <a:p>
            <a:r>
              <a:rPr lang="en-US" sz="1200" dirty="0" smtClean="0"/>
              <a:t>Advantages – </a:t>
            </a:r>
          </a:p>
          <a:p>
            <a:endParaRPr lang="en-US" sz="1200" dirty="0" smtClean="0"/>
          </a:p>
          <a:p>
            <a:r>
              <a:rPr lang="en-US" sz="1200" dirty="0" smtClean="0"/>
              <a:t>Disadvantages – </a:t>
            </a:r>
          </a:p>
          <a:p>
            <a:endParaRPr lang="en-US" sz="1200" dirty="0" smtClean="0"/>
          </a:p>
          <a:p>
            <a:r>
              <a:rPr lang="en-US" sz="1200" dirty="0" smtClean="0"/>
              <a:t>What element/s of PA it measures - </a:t>
            </a:r>
          </a:p>
          <a:p>
            <a:endParaRPr lang="en-US" dirty="0" smtClean="0"/>
          </a:p>
          <a:p>
            <a:pPr marL="0" indent="0">
              <a:buNone/>
            </a:pPr>
            <a:endParaRPr lang="en-US" dirty="0"/>
          </a:p>
        </p:txBody>
      </p:sp>
    </p:spTree>
    <p:extLst>
      <p:ext uri="{BB962C8B-B14F-4D97-AF65-F5344CB8AC3E}">
        <p14:creationId xmlns:p14="http://schemas.microsoft.com/office/powerpoint/2010/main" val="73067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holiday homework!</a:t>
            </a:r>
            <a:endParaRPr lang="en-US" dirty="0"/>
          </a:p>
        </p:txBody>
      </p:sp>
      <p:sp>
        <p:nvSpPr>
          <p:cNvPr id="3" name="Content Placeholder 2"/>
          <p:cNvSpPr>
            <a:spLocks noGrp="1"/>
          </p:cNvSpPr>
          <p:nvPr>
            <p:ph idx="1"/>
          </p:nvPr>
        </p:nvSpPr>
        <p:spPr/>
        <p:txBody>
          <a:bodyPr/>
          <a:lstStyle/>
          <a:p>
            <a:r>
              <a:rPr lang="en-US" dirty="0" smtClean="0"/>
              <a:t>Pretty tough. For one week you need to complete a physical activity diary!</a:t>
            </a:r>
          </a:p>
          <a:p>
            <a:r>
              <a:rPr lang="en-US" dirty="0" smtClean="0"/>
              <a:t>It will be provided to you by </a:t>
            </a:r>
            <a:r>
              <a:rPr lang="en-US" dirty="0" err="1" smtClean="0"/>
              <a:t>Mr</a:t>
            </a:r>
            <a:r>
              <a:rPr lang="en-US" dirty="0" smtClean="0"/>
              <a:t> Saunders</a:t>
            </a:r>
            <a:endParaRPr lang="en-US" dirty="0"/>
          </a:p>
        </p:txBody>
      </p:sp>
    </p:spTree>
    <p:extLst>
      <p:ext uri="{BB962C8B-B14F-4D97-AF65-F5344CB8AC3E}">
        <p14:creationId xmlns:p14="http://schemas.microsoft.com/office/powerpoint/2010/main" val="194549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Logs</a:t>
            </a:r>
            <a:endParaRPr lang="en-US" dirty="0"/>
          </a:p>
        </p:txBody>
      </p:sp>
      <p:sp>
        <p:nvSpPr>
          <p:cNvPr id="3" name="Content Placeholder 2"/>
          <p:cNvSpPr>
            <a:spLocks noGrp="1"/>
          </p:cNvSpPr>
          <p:nvPr>
            <p:ph idx="1"/>
          </p:nvPr>
        </p:nvSpPr>
        <p:spPr/>
        <p:txBody>
          <a:bodyPr/>
          <a:lstStyle/>
          <a:p>
            <a:r>
              <a:rPr lang="en-US" sz="1200" dirty="0" smtClean="0"/>
              <a:t>Definition and examples –</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pPr marL="0" indent="0">
              <a:buNone/>
            </a:pPr>
            <a:endParaRPr lang="en-US" dirty="0"/>
          </a:p>
        </p:txBody>
      </p:sp>
    </p:spTree>
    <p:extLst>
      <p:ext uri="{BB962C8B-B14F-4D97-AF65-F5344CB8AC3E}">
        <p14:creationId xmlns:p14="http://schemas.microsoft.com/office/powerpoint/2010/main" val="301217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Surveys</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pPr marL="0" indent="0">
              <a:buNone/>
            </a:pPr>
            <a:endParaRPr lang="en-US" dirty="0"/>
          </a:p>
        </p:txBody>
      </p:sp>
    </p:spTree>
    <p:extLst>
      <p:ext uri="{BB962C8B-B14F-4D97-AF65-F5344CB8AC3E}">
        <p14:creationId xmlns:p14="http://schemas.microsoft.com/office/powerpoint/2010/main" val="621108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Self-Administered Physical Activity Checklist</a:t>
            </a:r>
            <a:endParaRPr lang="en-US" sz="2800" dirty="0"/>
          </a:p>
        </p:txBody>
      </p:sp>
      <p:sp>
        <p:nvSpPr>
          <p:cNvPr id="3" name="Content Placeholder 2"/>
          <p:cNvSpPr>
            <a:spLocks noGrp="1"/>
          </p:cNvSpPr>
          <p:nvPr>
            <p:ph idx="1"/>
          </p:nvPr>
        </p:nvSpPr>
        <p:spPr/>
        <p:txBody>
          <a:bodyPr/>
          <a:lstStyle/>
          <a:p>
            <a:r>
              <a:rPr lang="en-US" dirty="0" smtClean="0"/>
              <a:t>Complete the SAPAC provided to you</a:t>
            </a:r>
            <a:endParaRPr lang="en-US" dirty="0"/>
          </a:p>
        </p:txBody>
      </p:sp>
    </p:spTree>
    <p:extLst>
      <p:ext uri="{BB962C8B-B14F-4D97-AF65-F5344CB8AC3E}">
        <p14:creationId xmlns:p14="http://schemas.microsoft.com/office/powerpoint/2010/main" val="130253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t>
            </a:r>
            <a:r>
              <a:rPr lang="en-US" smtClean="0"/>
              <a:t>the children?</a:t>
            </a:r>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9537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Physical Activity</a:t>
            </a:r>
            <a:endParaRPr lang="en-US" dirty="0"/>
          </a:p>
        </p:txBody>
      </p:sp>
      <p:sp>
        <p:nvSpPr>
          <p:cNvPr id="3" name="Content Placeholder 2"/>
          <p:cNvSpPr>
            <a:spLocks noGrp="1"/>
          </p:cNvSpPr>
          <p:nvPr>
            <p:ph idx="1"/>
          </p:nvPr>
        </p:nvSpPr>
        <p:spPr/>
        <p:txBody>
          <a:bodyPr/>
          <a:lstStyle/>
          <a:p>
            <a:r>
              <a:rPr lang="en-US" dirty="0" smtClean="0"/>
              <a:t>List all the benefits of physical activity you can think of on the board.</a:t>
            </a:r>
          </a:p>
          <a:p>
            <a:endParaRPr lang="en-US" dirty="0"/>
          </a:p>
          <a:p>
            <a:endParaRPr lang="en-US" dirty="0"/>
          </a:p>
        </p:txBody>
      </p:sp>
    </p:spTree>
    <p:extLst>
      <p:ext uri="{BB962C8B-B14F-4D97-AF65-F5344CB8AC3E}">
        <p14:creationId xmlns:p14="http://schemas.microsoft.com/office/powerpoint/2010/main" val="171365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Measures</a:t>
            </a:r>
            <a:endParaRPr lang="en-US" dirty="0"/>
          </a:p>
        </p:txBody>
      </p:sp>
      <p:sp>
        <p:nvSpPr>
          <p:cNvPr id="3" name="Content Placeholder 2"/>
          <p:cNvSpPr>
            <a:spLocks noGrp="1"/>
          </p:cNvSpPr>
          <p:nvPr>
            <p:ph idx="1"/>
          </p:nvPr>
        </p:nvSpPr>
        <p:spPr/>
        <p:txBody>
          <a:bodyPr>
            <a:normAutofit/>
          </a:bodyPr>
          <a:lstStyle/>
          <a:p>
            <a:r>
              <a:rPr lang="en-US" dirty="0" smtClean="0"/>
              <a:t>List all the objective measures</a:t>
            </a:r>
          </a:p>
          <a:p>
            <a:endParaRPr lang="en-US" dirty="0" smtClean="0"/>
          </a:p>
          <a:p>
            <a:endParaRPr lang="en-US" dirty="0"/>
          </a:p>
        </p:txBody>
      </p:sp>
    </p:spTree>
    <p:extLst>
      <p:ext uri="{BB962C8B-B14F-4D97-AF65-F5344CB8AC3E}">
        <p14:creationId xmlns:p14="http://schemas.microsoft.com/office/powerpoint/2010/main" val="41412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Pedometers</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endParaRPr lang="en-US" dirty="0"/>
          </a:p>
        </p:txBody>
      </p:sp>
    </p:spTree>
    <p:extLst>
      <p:ext uri="{BB962C8B-B14F-4D97-AF65-F5344CB8AC3E}">
        <p14:creationId xmlns:p14="http://schemas.microsoft.com/office/powerpoint/2010/main" val="102603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Rate Monitors</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pPr marL="0" indent="0">
              <a:buNone/>
            </a:pPr>
            <a:endParaRPr lang="en-US" dirty="0"/>
          </a:p>
        </p:txBody>
      </p:sp>
    </p:spTree>
    <p:extLst>
      <p:ext uri="{BB962C8B-B14F-4D97-AF65-F5344CB8AC3E}">
        <p14:creationId xmlns:p14="http://schemas.microsoft.com/office/powerpoint/2010/main" val="11477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Julz</a:t>
            </a:r>
            <a:r>
              <a:rPr lang="en-US" dirty="0" smtClean="0"/>
              <a:t> Heart Rate during fitness circuit!</a:t>
            </a:r>
            <a:endParaRPr lang="en-US" dirty="0"/>
          </a:p>
        </p:txBody>
      </p:sp>
      <p:graphicFrame>
        <p:nvGraphicFramePr>
          <p:cNvPr id="4" name="Content Placeholder 3"/>
          <p:cNvGraphicFramePr>
            <a:graphicFrameLocks noGrp="1"/>
          </p:cNvGraphicFramePr>
          <p:nvPr>
            <p:ph idx="1"/>
          </p:nvPr>
        </p:nvGraphicFramePr>
        <p:xfrm>
          <a:off x="712788" y="3011488"/>
          <a:ext cx="7716837" cy="3389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48225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 Look up </a:t>
            </a:r>
            <a:r>
              <a:rPr lang="en-US" sz="1200" dirty="0" err="1" smtClean="0"/>
              <a:t>actiGraph</a:t>
            </a:r>
            <a:endParaRPr lang="en-US" sz="1200" dirty="0" smtClean="0"/>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endParaRPr lang="en-US" dirty="0"/>
          </a:p>
        </p:txBody>
      </p:sp>
    </p:spTree>
    <p:extLst>
      <p:ext uri="{BB962C8B-B14F-4D97-AF65-F5344CB8AC3E}">
        <p14:creationId xmlns:p14="http://schemas.microsoft.com/office/powerpoint/2010/main" val="42102807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 Data</a:t>
            </a:r>
            <a:endParaRPr lang="en-US" dirty="0"/>
          </a:p>
        </p:txBody>
      </p:sp>
      <p:pic>
        <p:nvPicPr>
          <p:cNvPr id="4" name="Content Placeholder 3" descr="Accerlerometer.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6746" t="9458" b="9458"/>
          <a:stretch/>
        </p:blipFill>
        <p:spPr>
          <a:xfrm>
            <a:off x="712788" y="3012142"/>
            <a:ext cx="7716838" cy="3572206"/>
          </a:xfrm>
        </p:spPr>
      </p:pic>
    </p:spTree>
    <p:extLst>
      <p:ext uri="{BB962C8B-B14F-4D97-AF65-F5344CB8AC3E}">
        <p14:creationId xmlns:p14="http://schemas.microsoft.com/office/powerpoint/2010/main" val="16710521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Motion Sensors</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endParaRPr lang="en-US" dirty="0"/>
          </a:p>
        </p:txBody>
      </p:sp>
    </p:spTree>
    <p:extLst>
      <p:ext uri="{BB962C8B-B14F-4D97-AF65-F5344CB8AC3E}">
        <p14:creationId xmlns:p14="http://schemas.microsoft.com/office/powerpoint/2010/main" val="9947198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endParaRPr lang="en-US" dirty="0"/>
          </a:p>
        </p:txBody>
      </p:sp>
    </p:spTree>
    <p:extLst>
      <p:ext uri="{BB962C8B-B14F-4D97-AF65-F5344CB8AC3E}">
        <p14:creationId xmlns:p14="http://schemas.microsoft.com/office/powerpoint/2010/main" val="18894503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weeks </a:t>
            </a:r>
            <a:r>
              <a:rPr lang="en-US" dirty="0" err="1" smtClean="0"/>
              <a:t>prac</a:t>
            </a:r>
            <a:endParaRPr lang="en-US" dirty="0"/>
          </a:p>
        </p:txBody>
      </p:sp>
      <p:sp>
        <p:nvSpPr>
          <p:cNvPr id="3" name="Content Placeholder 2"/>
          <p:cNvSpPr>
            <a:spLocks noGrp="1"/>
          </p:cNvSpPr>
          <p:nvPr>
            <p:ph idx="1"/>
          </p:nvPr>
        </p:nvSpPr>
        <p:spPr/>
        <p:txBody>
          <a:bodyPr/>
          <a:lstStyle/>
          <a:p>
            <a:r>
              <a:rPr lang="en-US" dirty="0" smtClean="0"/>
              <a:t>For this weeks </a:t>
            </a:r>
            <a:r>
              <a:rPr lang="en-US" dirty="0" err="1" smtClean="0"/>
              <a:t>prac</a:t>
            </a:r>
            <a:r>
              <a:rPr lang="en-US" dirty="0" smtClean="0"/>
              <a:t> we will play a game (hopefully </a:t>
            </a:r>
            <a:r>
              <a:rPr lang="en-US" dirty="0" err="1" smtClean="0"/>
              <a:t>tchoukball</a:t>
            </a:r>
            <a:r>
              <a:rPr lang="en-US" dirty="0" smtClean="0"/>
              <a:t> or indoor hockey if we have enough participants) and complete an observation using SOFIT)</a:t>
            </a:r>
            <a:endParaRPr lang="en-US" dirty="0"/>
          </a:p>
        </p:txBody>
      </p:sp>
    </p:spTree>
    <p:extLst>
      <p:ext uri="{BB962C8B-B14F-4D97-AF65-F5344CB8AC3E}">
        <p14:creationId xmlns:p14="http://schemas.microsoft.com/office/powerpoint/2010/main" val="37317852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sedentary </a:t>
            </a:r>
            <a:r>
              <a:rPr lang="en-US" dirty="0" err="1" smtClean="0"/>
              <a:t>behaviour</a:t>
            </a:r>
            <a:endParaRPr lang="en-US" dirty="0"/>
          </a:p>
        </p:txBody>
      </p:sp>
      <p:sp>
        <p:nvSpPr>
          <p:cNvPr id="3" name="Content Placeholder 2"/>
          <p:cNvSpPr>
            <a:spLocks noGrp="1"/>
          </p:cNvSpPr>
          <p:nvPr>
            <p:ph idx="1"/>
          </p:nvPr>
        </p:nvSpPr>
        <p:spPr/>
        <p:txBody>
          <a:bodyPr/>
          <a:lstStyle/>
          <a:p>
            <a:r>
              <a:rPr lang="en-US" dirty="0" smtClean="0"/>
              <a:t>How do we do it?</a:t>
            </a:r>
            <a:endParaRPr lang="en-US" dirty="0"/>
          </a:p>
        </p:txBody>
      </p:sp>
      <p:pic>
        <p:nvPicPr>
          <p:cNvPr id="4" name="Picture 3" descr="Garfie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97531"/>
            <a:ext cx="9144000" cy="2940844"/>
          </a:xfrm>
          <a:prstGeom prst="rect">
            <a:avLst/>
          </a:prstGeom>
        </p:spPr>
      </p:pic>
    </p:spTree>
    <p:extLst>
      <p:ext uri="{BB962C8B-B14F-4D97-AF65-F5344CB8AC3E}">
        <p14:creationId xmlns:p14="http://schemas.microsoft.com/office/powerpoint/2010/main" val="1181421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639890" y="0"/>
            <a:ext cx="6511333" cy="6858000"/>
          </a:xfrm>
          <a:prstGeom prst="rect">
            <a:avLst/>
          </a:prstGeom>
        </p:spPr>
      </p:pic>
    </p:spTree>
    <p:extLst>
      <p:ext uri="{BB962C8B-B14F-4D97-AF65-F5344CB8AC3E}">
        <p14:creationId xmlns:p14="http://schemas.microsoft.com/office/powerpoint/2010/main" val="3544133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asures - Cost vs participants"/>
          <p:cNvPicPr>
            <a:picLocks noGrp="1" noChangeAspect="1"/>
          </p:cNvPicPr>
          <p:nvPr>
            <p:ph idx="1"/>
          </p:nvPr>
        </p:nvPicPr>
        <p:blipFill rotWithShape="1">
          <a:blip r:embed="rId2">
            <a:extLst>
              <a:ext uri="{28A0092B-C50C-407E-A947-70E740481C1C}">
                <a14:useLocalDpi xmlns:a14="http://schemas.microsoft.com/office/drawing/2010/main" val="0"/>
              </a:ext>
            </a:extLst>
          </a:blip>
          <a:srcRect t="-1128" b="10964"/>
          <a:stretch/>
        </p:blipFill>
        <p:spPr>
          <a:xfrm>
            <a:off x="119340" y="15299"/>
            <a:ext cx="8886955" cy="6763637"/>
          </a:xfrm>
        </p:spPr>
      </p:pic>
    </p:spTree>
    <p:extLst>
      <p:ext uri="{BB962C8B-B14F-4D97-AF65-F5344CB8AC3E}">
        <p14:creationId xmlns:p14="http://schemas.microsoft.com/office/powerpoint/2010/main" val="41056448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curacy vs Practicality"/>
          <p:cNvPicPr>
            <a:picLocks noGrp="1" noChangeAspect="1"/>
          </p:cNvPicPr>
          <p:nvPr>
            <p:ph idx="1"/>
          </p:nvPr>
        </p:nvPicPr>
        <p:blipFill>
          <a:blip r:embed="rId2">
            <a:extLst>
              <a:ext uri="{28A0092B-C50C-407E-A947-70E740481C1C}">
                <a14:useLocalDpi xmlns:a14="http://schemas.microsoft.com/office/drawing/2010/main" val="0"/>
              </a:ext>
            </a:extLst>
          </a:blip>
          <a:srcRect l="-16277" r="-16277"/>
          <a:stretch>
            <a:fillRect/>
          </a:stretch>
        </p:blipFill>
        <p:spPr>
          <a:xfrm>
            <a:off x="-1224744" y="302363"/>
            <a:ext cx="11642629" cy="6274059"/>
          </a:xfrm>
        </p:spPr>
      </p:pic>
    </p:spTree>
    <p:extLst>
      <p:ext uri="{BB962C8B-B14F-4D97-AF65-F5344CB8AC3E}">
        <p14:creationId xmlns:p14="http://schemas.microsoft.com/office/powerpoint/2010/main" val="14540955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ppropriate measures"/>
          <p:cNvPicPr>
            <a:picLocks noGrp="1" noChangeAspect="1"/>
          </p:cNvPicPr>
          <p:nvPr>
            <p:ph idx="1"/>
          </p:nvPr>
        </p:nvPicPr>
        <p:blipFill>
          <a:blip r:embed="rId2">
            <a:extLst>
              <a:ext uri="{28A0092B-C50C-407E-A947-70E740481C1C}">
                <a14:useLocalDpi xmlns:a14="http://schemas.microsoft.com/office/drawing/2010/main" val="0"/>
              </a:ext>
            </a:extLst>
          </a:blip>
          <a:srcRect l="-9304" r="-9304"/>
          <a:stretch>
            <a:fillRect/>
          </a:stretch>
        </p:blipFill>
        <p:spPr>
          <a:xfrm>
            <a:off x="-482321" y="225050"/>
            <a:ext cx="9951888" cy="6616875"/>
          </a:xfrm>
        </p:spPr>
      </p:pic>
    </p:spTree>
    <p:extLst>
      <p:ext uri="{BB962C8B-B14F-4D97-AF65-F5344CB8AC3E}">
        <p14:creationId xmlns:p14="http://schemas.microsoft.com/office/powerpoint/2010/main" val="2272257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determining physical activity levels</a:t>
            </a:r>
            <a:endParaRPr lang="en-US" dirty="0"/>
          </a:p>
        </p:txBody>
      </p:sp>
      <p:sp>
        <p:nvSpPr>
          <p:cNvPr id="3" name="Content Placeholder 2"/>
          <p:cNvSpPr>
            <a:spLocks noGrp="1"/>
          </p:cNvSpPr>
          <p:nvPr>
            <p:ph idx="1"/>
          </p:nvPr>
        </p:nvSpPr>
        <p:spPr/>
        <p:txBody>
          <a:bodyPr/>
          <a:lstStyle/>
          <a:p>
            <a:r>
              <a:rPr lang="en-US" dirty="0" smtClean="0"/>
              <a:t>F =</a:t>
            </a:r>
          </a:p>
          <a:p>
            <a:r>
              <a:rPr lang="en-US" dirty="0" smtClean="0"/>
              <a:t>I =</a:t>
            </a:r>
          </a:p>
          <a:p>
            <a:r>
              <a:rPr lang="en-US" dirty="0" smtClean="0"/>
              <a:t>T = </a:t>
            </a:r>
          </a:p>
          <a:p>
            <a:r>
              <a:rPr lang="en-US" dirty="0" smtClean="0"/>
              <a:t>D = </a:t>
            </a:r>
          </a:p>
          <a:p>
            <a:endParaRPr lang="en-US" dirty="0"/>
          </a:p>
        </p:txBody>
      </p:sp>
    </p:spTree>
    <p:extLst>
      <p:ext uri="{BB962C8B-B14F-4D97-AF65-F5344CB8AC3E}">
        <p14:creationId xmlns:p14="http://schemas.microsoft.com/office/powerpoint/2010/main" val="1305950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Definition</a:t>
            </a:r>
          </a:p>
          <a:p>
            <a:endParaRPr lang="en-US" dirty="0"/>
          </a:p>
          <a:p>
            <a:endParaRPr lang="en-US" dirty="0" smtClean="0"/>
          </a:p>
          <a:p>
            <a:endParaRPr lang="en-US" dirty="0"/>
          </a:p>
          <a:p>
            <a:endParaRPr lang="en-US" dirty="0" smtClean="0"/>
          </a:p>
          <a:p>
            <a:r>
              <a:rPr lang="en-US" dirty="0" smtClean="0"/>
              <a:t>How can we measure it?</a:t>
            </a:r>
          </a:p>
          <a:p>
            <a:endParaRPr lang="en-US" dirty="0"/>
          </a:p>
        </p:txBody>
      </p:sp>
      <p:pic>
        <p:nvPicPr>
          <p:cNvPr id="4" name="Picture 3"/>
          <p:cNvPicPr>
            <a:picLocks noChangeAspect="1"/>
          </p:cNvPicPr>
          <p:nvPr/>
        </p:nvPicPr>
        <p:blipFill>
          <a:blip r:embed="rId3"/>
          <a:stretch>
            <a:fillRect/>
          </a:stretch>
        </p:blipFill>
        <p:spPr>
          <a:xfrm>
            <a:off x="5412491" y="355600"/>
            <a:ext cx="3289300" cy="2463800"/>
          </a:xfrm>
          <a:prstGeom prst="rect">
            <a:avLst/>
          </a:prstGeom>
        </p:spPr>
      </p:pic>
    </p:spTree>
    <p:extLst>
      <p:ext uri="{BB962C8B-B14F-4D97-AF65-F5344CB8AC3E}">
        <p14:creationId xmlns:p14="http://schemas.microsoft.com/office/powerpoint/2010/main" val="487180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a:t>
            </a:r>
            <a:endParaRPr lang="en-US" dirty="0"/>
          </a:p>
        </p:txBody>
      </p:sp>
      <p:sp>
        <p:nvSpPr>
          <p:cNvPr id="3" name="Content Placeholder 2"/>
          <p:cNvSpPr>
            <a:spLocks noGrp="1"/>
          </p:cNvSpPr>
          <p:nvPr>
            <p:ph idx="1"/>
          </p:nvPr>
        </p:nvSpPr>
        <p:spPr/>
        <p:txBody>
          <a:bodyPr/>
          <a:lstStyle/>
          <a:p>
            <a:r>
              <a:rPr lang="en-US" sz="1800" dirty="0" smtClean="0"/>
              <a:t>Definition - </a:t>
            </a:r>
          </a:p>
          <a:p>
            <a:endParaRPr lang="en-US" sz="1800" dirty="0"/>
          </a:p>
          <a:p>
            <a:endParaRPr lang="en-US" sz="1800" dirty="0" smtClean="0"/>
          </a:p>
          <a:p>
            <a:pPr marL="0" indent="0">
              <a:buNone/>
            </a:pPr>
            <a:endParaRPr lang="en-US" sz="1800" dirty="0" smtClean="0"/>
          </a:p>
          <a:p>
            <a:r>
              <a:rPr lang="en-US" sz="1800" dirty="0" smtClean="0"/>
              <a:t>How can intensity be assessed?</a:t>
            </a:r>
          </a:p>
          <a:p>
            <a:endParaRPr lang="en-US" sz="1800"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4031990" y="1371600"/>
            <a:ext cx="2095500" cy="1397000"/>
          </a:xfrm>
          <a:prstGeom prst="rect">
            <a:avLst/>
          </a:prstGeom>
        </p:spPr>
      </p:pic>
      <p:pic>
        <p:nvPicPr>
          <p:cNvPr id="5" name="Picture 4"/>
          <p:cNvPicPr>
            <a:picLocks noChangeAspect="1"/>
          </p:cNvPicPr>
          <p:nvPr/>
        </p:nvPicPr>
        <p:blipFill>
          <a:blip r:embed="rId4"/>
          <a:stretch>
            <a:fillRect/>
          </a:stretch>
        </p:blipFill>
        <p:spPr>
          <a:xfrm>
            <a:off x="6237065" y="1405299"/>
            <a:ext cx="2581160" cy="1414101"/>
          </a:xfrm>
          <a:prstGeom prst="rect">
            <a:avLst/>
          </a:prstGeom>
        </p:spPr>
      </p:pic>
    </p:spTree>
    <p:extLst>
      <p:ext uri="{BB962C8B-B14F-4D97-AF65-F5344CB8AC3E}">
        <p14:creationId xmlns:p14="http://schemas.microsoft.com/office/powerpoint/2010/main" val="1259346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Measuring intensity : </a:t>
            </a:r>
            <a:r>
              <a:rPr lang="en-US" sz="2400" dirty="0" err="1" smtClean="0"/>
              <a:t>Pykeys</a:t>
            </a:r>
            <a:r>
              <a:rPr lang="en-US" sz="2400" dirty="0" smtClean="0"/>
              <a:t> </a:t>
            </a:r>
            <a:r>
              <a:rPr lang="en-US" sz="2400" dirty="0" err="1" smtClean="0"/>
              <a:t>percieved</a:t>
            </a:r>
            <a:r>
              <a:rPr lang="en-US" sz="2400" dirty="0" smtClean="0"/>
              <a:t> exertion using Borg Scale during fitness circuit</a:t>
            </a:r>
            <a:endParaRPr lang="en-US" sz="2400" dirty="0"/>
          </a:p>
        </p:txBody>
      </p:sp>
      <p:graphicFrame>
        <p:nvGraphicFramePr>
          <p:cNvPr id="4" name="Content Placeholder 3"/>
          <p:cNvGraphicFramePr>
            <a:graphicFrameLocks noGrp="1"/>
          </p:cNvGraphicFramePr>
          <p:nvPr>
            <p:ph idx="1"/>
          </p:nvPr>
        </p:nvGraphicFramePr>
        <p:xfrm>
          <a:off x="712788" y="3011488"/>
          <a:ext cx="7716837" cy="3389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58518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METs</a:t>
            </a:r>
            <a:endParaRPr lang="en-US" dirty="0"/>
          </a:p>
        </p:txBody>
      </p:sp>
      <p:sp>
        <p:nvSpPr>
          <p:cNvPr id="3" name="Content Placeholder 2"/>
          <p:cNvSpPr>
            <a:spLocks noGrp="1"/>
          </p:cNvSpPr>
          <p:nvPr>
            <p:ph idx="1"/>
          </p:nvPr>
        </p:nvSpPr>
        <p:spPr/>
        <p:txBody>
          <a:bodyPr>
            <a:normAutofit fontScale="77500" lnSpcReduction="20000"/>
          </a:bodyPr>
          <a:lstStyle/>
          <a:p>
            <a:r>
              <a:rPr lang="en-US" sz="1800" dirty="0" smtClean="0"/>
              <a:t>Definition - </a:t>
            </a:r>
          </a:p>
          <a:p>
            <a:endParaRPr lang="en-US" sz="1800" dirty="0" smtClean="0"/>
          </a:p>
          <a:p>
            <a:endParaRPr lang="en-US" sz="1800" dirty="0" smtClean="0"/>
          </a:p>
          <a:p>
            <a:r>
              <a:rPr lang="en-US" sz="1900" dirty="0" smtClean="0"/>
              <a:t>Low intensity – </a:t>
            </a:r>
          </a:p>
          <a:p>
            <a:r>
              <a:rPr lang="en-US" sz="1900" dirty="0" smtClean="0"/>
              <a:t>Medium intensity – </a:t>
            </a:r>
          </a:p>
          <a:p>
            <a:r>
              <a:rPr lang="en-US" sz="1900" dirty="0" smtClean="0"/>
              <a:t>Vigorous intensity - </a:t>
            </a:r>
            <a:endParaRPr lang="en-US" sz="1900" dirty="0"/>
          </a:p>
          <a:p>
            <a:pPr marL="0" indent="0">
              <a:buNone/>
            </a:pPr>
            <a:endParaRPr lang="en-US" dirty="0" smtClean="0"/>
          </a:p>
          <a:p>
            <a:r>
              <a:rPr lang="en-US" sz="2000" dirty="0" smtClean="0"/>
              <a:t>What MET value will the following activities. Guess then use page</a:t>
            </a:r>
            <a:endParaRPr lang="en-US" sz="2000" dirty="0"/>
          </a:p>
        </p:txBody>
      </p:sp>
    </p:spTree>
    <p:extLst>
      <p:ext uri="{BB962C8B-B14F-4D97-AF65-F5344CB8AC3E}">
        <p14:creationId xmlns:p14="http://schemas.microsoft.com/office/powerpoint/2010/main" val="23514071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value = </a:t>
            </a:r>
            <a:endParaRPr lang="en-US" dirty="0"/>
          </a:p>
        </p:txBody>
      </p:sp>
      <p:pic>
        <p:nvPicPr>
          <p:cNvPr id="5" name="Content Placeholder 4"/>
          <p:cNvPicPr>
            <a:picLocks noGrp="1" noChangeAspect="1"/>
          </p:cNvPicPr>
          <p:nvPr>
            <p:ph idx="1"/>
          </p:nvPr>
        </p:nvPicPr>
        <p:blipFill>
          <a:blip r:embed="rId3"/>
          <a:srcRect l="-101668" r="-101668"/>
          <a:stretch>
            <a:fillRect/>
          </a:stretch>
        </p:blipFill>
        <p:spPr>
          <a:xfrm>
            <a:off x="906463" y="3011488"/>
            <a:ext cx="7716837" cy="3389312"/>
          </a:xfrm>
        </p:spPr>
      </p:pic>
    </p:spTree>
    <p:extLst>
      <p:ext uri="{BB962C8B-B14F-4D97-AF65-F5344CB8AC3E}">
        <p14:creationId xmlns:p14="http://schemas.microsoft.com/office/powerpoint/2010/main" val="2187343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value = </a:t>
            </a:r>
            <a:endParaRPr lang="en-US" dirty="0"/>
          </a:p>
        </p:txBody>
      </p:sp>
      <p:pic>
        <p:nvPicPr>
          <p:cNvPr id="4" name="Content Placeholder 3"/>
          <p:cNvPicPr>
            <a:picLocks noGrp="1" noChangeAspect="1"/>
          </p:cNvPicPr>
          <p:nvPr>
            <p:ph idx="1"/>
          </p:nvPr>
        </p:nvPicPr>
        <p:blipFill>
          <a:blip r:embed="rId3"/>
          <a:srcRect l="-122692" r="-122692"/>
          <a:stretch>
            <a:fillRect/>
          </a:stretch>
        </p:blipFill>
        <p:spPr/>
      </p:pic>
    </p:spTree>
    <p:extLst>
      <p:ext uri="{BB962C8B-B14F-4D97-AF65-F5344CB8AC3E}">
        <p14:creationId xmlns:p14="http://schemas.microsoft.com/office/powerpoint/2010/main" val="21071333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Physical Activity Guideline for Adults</a:t>
            </a:r>
            <a:endParaRPr lang="en-US" dirty="0"/>
          </a:p>
        </p:txBody>
      </p:sp>
      <p:sp>
        <p:nvSpPr>
          <p:cNvPr id="3" name="Content Placeholder 2"/>
          <p:cNvSpPr>
            <a:spLocks noGrp="1"/>
          </p:cNvSpPr>
          <p:nvPr>
            <p:ph idx="1"/>
          </p:nvPr>
        </p:nvSpPr>
        <p:spPr/>
        <p:txBody>
          <a:bodyPr/>
          <a:lstStyle/>
          <a:p>
            <a:r>
              <a:rPr lang="en-US" dirty="0"/>
              <a:t>1.</a:t>
            </a:r>
          </a:p>
          <a:p>
            <a:endParaRPr lang="en-US" dirty="0"/>
          </a:p>
          <a:p>
            <a:endParaRPr lang="en-US" dirty="0"/>
          </a:p>
          <a:p>
            <a:r>
              <a:rPr lang="en-US" dirty="0"/>
              <a:t>2</a:t>
            </a:r>
            <a:r>
              <a:rPr lang="en-US" dirty="0" smtClean="0"/>
              <a:t>.</a:t>
            </a:r>
          </a:p>
          <a:p>
            <a:endParaRPr lang="en-US" dirty="0"/>
          </a:p>
        </p:txBody>
      </p:sp>
    </p:spTree>
    <p:extLst>
      <p:ext uri="{BB962C8B-B14F-4D97-AF65-F5344CB8AC3E}">
        <p14:creationId xmlns:p14="http://schemas.microsoft.com/office/powerpoint/2010/main" val="1538276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value = </a:t>
            </a:r>
            <a:endParaRPr lang="en-US" dirty="0"/>
          </a:p>
        </p:txBody>
      </p:sp>
      <p:pic>
        <p:nvPicPr>
          <p:cNvPr id="4" name="Content Placeholder 3"/>
          <p:cNvPicPr>
            <a:picLocks noGrp="1" noChangeAspect="1"/>
          </p:cNvPicPr>
          <p:nvPr>
            <p:ph idx="1"/>
          </p:nvPr>
        </p:nvPicPr>
        <p:blipFill>
          <a:blip r:embed="rId3"/>
          <a:srcRect l="-35397" r="-35397"/>
          <a:stretch>
            <a:fillRect/>
          </a:stretch>
        </p:blipFill>
        <p:spPr/>
      </p:pic>
    </p:spTree>
    <p:extLst>
      <p:ext uri="{BB962C8B-B14F-4D97-AF65-F5344CB8AC3E}">
        <p14:creationId xmlns:p14="http://schemas.microsoft.com/office/powerpoint/2010/main" val="33728266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in more examples of your own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39869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ntensity"/>
          <p:cNvPicPr>
            <a:picLocks noGrp="1" noChangeAspect="1"/>
          </p:cNvPicPr>
          <p:nvPr>
            <p:ph idx="1"/>
          </p:nvPr>
        </p:nvPicPr>
        <p:blipFill>
          <a:blip r:embed="rId2">
            <a:extLst>
              <a:ext uri="{28A0092B-C50C-407E-A947-70E740481C1C}">
                <a14:useLocalDpi xmlns:a14="http://schemas.microsoft.com/office/drawing/2010/main" val="0"/>
              </a:ext>
            </a:extLst>
          </a:blip>
          <a:srcRect l="-23049" r="-23049"/>
          <a:stretch>
            <a:fillRect/>
          </a:stretch>
        </p:blipFill>
        <p:spPr>
          <a:xfrm>
            <a:off x="-1689683" y="136065"/>
            <a:ext cx="12530936" cy="6515950"/>
          </a:xfrm>
        </p:spPr>
      </p:pic>
    </p:spTree>
    <p:extLst>
      <p:ext uri="{BB962C8B-B14F-4D97-AF65-F5344CB8AC3E}">
        <p14:creationId xmlns:p14="http://schemas.microsoft.com/office/powerpoint/2010/main" val="25296692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a:t>
            </a:r>
            <a:endParaRPr lang="en-US" dirty="0"/>
          </a:p>
        </p:txBody>
      </p:sp>
      <p:sp>
        <p:nvSpPr>
          <p:cNvPr id="3" name="Content Placeholder 2"/>
          <p:cNvSpPr>
            <a:spLocks noGrp="1"/>
          </p:cNvSpPr>
          <p:nvPr>
            <p:ph idx="1"/>
          </p:nvPr>
        </p:nvSpPr>
        <p:spPr/>
        <p:txBody>
          <a:bodyPr/>
          <a:lstStyle/>
          <a:p>
            <a:r>
              <a:rPr lang="en-US" dirty="0" smtClean="0"/>
              <a:t>Definition</a:t>
            </a:r>
            <a:endParaRPr lang="en-US" dirty="0"/>
          </a:p>
        </p:txBody>
      </p:sp>
      <p:pic>
        <p:nvPicPr>
          <p:cNvPr id="4" name="Picture 3"/>
          <p:cNvPicPr>
            <a:picLocks noChangeAspect="1"/>
          </p:cNvPicPr>
          <p:nvPr/>
        </p:nvPicPr>
        <p:blipFill>
          <a:blip r:embed="rId2"/>
          <a:stretch>
            <a:fillRect/>
          </a:stretch>
        </p:blipFill>
        <p:spPr>
          <a:xfrm>
            <a:off x="5943600" y="232324"/>
            <a:ext cx="2755900" cy="2946400"/>
          </a:xfrm>
          <a:prstGeom prst="rect">
            <a:avLst/>
          </a:prstGeom>
        </p:spPr>
      </p:pic>
    </p:spTree>
    <p:extLst>
      <p:ext uri="{BB962C8B-B14F-4D97-AF65-F5344CB8AC3E}">
        <p14:creationId xmlns:p14="http://schemas.microsoft.com/office/powerpoint/2010/main" val="37682911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a:t>
            </a:r>
            <a:endParaRPr lang="en-US" dirty="0"/>
          </a:p>
        </p:txBody>
      </p:sp>
      <p:sp>
        <p:nvSpPr>
          <p:cNvPr id="3" name="Content Placeholder 2"/>
          <p:cNvSpPr>
            <a:spLocks noGrp="1"/>
          </p:cNvSpPr>
          <p:nvPr>
            <p:ph idx="1"/>
          </p:nvPr>
        </p:nvSpPr>
        <p:spPr/>
        <p:txBody>
          <a:bodyPr/>
          <a:lstStyle/>
          <a:p>
            <a:r>
              <a:rPr lang="en-US" dirty="0" smtClean="0"/>
              <a:t>Definition</a:t>
            </a:r>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6301018" y="342848"/>
            <a:ext cx="2128607" cy="2476552"/>
          </a:xfrm>
          <a:prstGeom prst="rect">
            <a:avLst/>
          </a:prstGeom>
        </p:spPr>
      </p:pic>
    </p:spTree>
    <p:extLst>
      <p:ext uri="{BB962C8B-B14F-4D97-AF65-F5344CB8AC3E}">
        <p14:creationId xmlns:p14="http://schemas.microsoft.com/office/powerpoint/2010/main" val="234795848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struments to measure PA"/>
          <p:cNvPicPr>
            <a:picLocks noGrp="1" noChangeAspect="1"/>
          </p:cNvPicPr>
          <p:nvPr>
            <p:ph idx="1"/>
          </p:nvPr>
        </p:nvPicPr>
        <p:blipFill>
          <a:blip r:embed="rId2">
            <a:extLst>
              <a:ext uri="{28A0092B-C50C-407E-A947-70E740481C1C}">
                <a14:useLocalDpi xmlns:a14="http://schemas.microsoft.com/office/drawing/2010/main" val="0"/>
              </a:ext>
            </a:extLst>
          </a:blip>
          <a:srcRect t="-2354" b="-2354"/>
          <a:stretch>
            <a:fillRect/>
          </a:stretch>
        </p:blipFill>
        <p:spPr>
          <a:xfrm>
            <a:off x="287286" y="1"/>
            <a:ext cx="8648810" cy="6858000"/>
          </a:xfrm>
        </p:spPr>
      </p:pic>
    </p:spTree>
    <p:extLst>
      <p:ext uri="{BB962C8B-B14F-4D97-AF65-F5344CB8AC3E}">
        <p14:creationId xmlns:p14="http://schemas.microsoft.com/office/powerpoint/2010/main" val="11788385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NPAG and Elements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523797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Adults</a:t>
            </a:r>
            <a:endParaRPr lang="en-US" dirty="0"/>
          </a:p>
        </p:txBody>
      </p:sp>
      <p:sp>
        <p:nvSpPr>
          <p:cNvPr id="3" name="Content Placeholder 2"/>
          <p:cNvSpPr>
            <a:spLocks noGrp="1"/>
          </p:cNvSpPr>
          <p:nvPr>
            <p:ph idx="1"/>
          </p:nvPr>
        </p:nvSpPr>
        <p:spPr/>
        <p:txBody>
          <a:bodyPr/>
          <a:lstStyle/>
          <a:p>
            <a:r>
              <a:rPr lang="en-US" dirty="0" smtClean="0"/>
              <a:t>F - </a:t>
            </a:r>
          </a:p>
          <a:p>
            <a:r>
              <a:rPr lang="en-US" dirty="0" smtClean="0"/>
              <a:t>I -</a:t>
            </a:r>
          </a:p>
          <a:p>
            <a:r>
              <a:rPr lang="en-US" dirty="0" smtClean="0"/>
              <a:t>T - </a:t>
            </a:r>
          </a:p>
          <a:p>
            <a:r>
              <a:rPr lang="en-US" dirty="0" smtClean="0"/>
              <a:t>D - </a:t>
            </a:r>
            <a:endParaRPr lang="en-US" dirty="0"/>
          </a:p>
        </p:txBody>
      </p:sp>
    </p:spTree>
    <p:extLst>
      <p:ext uri="{BB962C8B-B14F-4D97-AF65-F5344CB8AC3E}">
        <p14:creationId xmlns:p14="http://schemas.microsoft.com/office/powerpoint/2010/main" val="18652187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adults</a:t>
            </a:r>
            <a:endParaRPr lang="en-US" dirty="0"/>
          </a:p>
        </p:txBody>
      </p:sp>
      <p:sp>
        <p:nvSpPr>
          <p:cNvPr id="3" name="Content Placeholder 2"/>
          <p:cNvSpPr>
            <a:spLocks noGrp="1"/>
          </p:cNvSpPr>
          <p:nvPr>
            <p:ph idx="1"/>
          </p:nvPr>
        </p:nvSpPr>
        <p:spPr/>
        <p:txBody>
          <a:bodyPr/>
          <a:lstStyle/>
          <a:p>
            <a:r>
              <a:rPr lang="en-US" dirty="0"/>
              <a:t>F - </a:t>
            </a:r>
          </a:p>
          <a:p>
            <a:r>
              <a:rPr lang="en-US" dirty="0"/>
              <a:t>I -</a:t>
            </a:r>
          </a:p>
          <a:p>
            <a:r>
              <a:rPr lang="en-US" dirty="0"/>
              <a:t>T - </a:t>
            </a:r>
          </a:p>
          <a:p>
            <a:r>
              <a:rPr lang="en-US" dirty="0"/>
              <a:t>D - </a:t>
            </a:r>
          </a:p>
          <a:p>
            <a:endParaRPr lang="en-US" dirty="0"/>
          </a:p>
        </p:txBody>
      </p:sp>
    </p:spTree>
    <p:extLst>
      <p:ext uri="{BB962C8B-B14F-4D97-AF65-F5344CB8AC3E}">
        <p14:creationId xmlns:p14="http://schemas.microsoft.com/office/powerpoint/2010/main" val="192303784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12-18 Year olds</a:t>
            </a:r>
            <a:endParaRPr lang="en-US" dirty="0"/>
          </a:p>
        </p:txBody>
      </p:sp>
      <p:sp>
        <p:nvSpPr>
          <p:cNvPr id="3" name="Content Placeholder 2"/>
          <p:cNvSpPr>
            <a:spLocks noGrp="1"/>
          </p:cNvSpPr>
          <p:nvPr>
            <p:ph idx="1"/>
          </p:nvPr>
        </p:nvSpPr>
        <p:spPr/>
        <p:txBody>
          <a:bodyPr/>
          <a:lstStyle/>
          <a:p>
            <a:r>
              <a:rPr lang="en-US" dirty="0"/>
              <a:t>F - </a:t>
            </a:r>
          </a:p>
          <a:p>
            <a:r>
              <a:rPr lang="en-US" dirty="0"/>
              <a:t>I -</a:t>
            </a:r>
          </a:p>
          <a:p>
            <a:r>
              <a:rPr lang="en-US" dirty="0"/>
              <a:t>T - </a:t>
            </a:r>
          </a:p>
          <a:p>
            <a:r>
              <a:rPr lang="en-US" dirty="0"/>
              <a:t>D - </a:t>
            </a:r>
          </a:p>
          <a:p>
            <a:endParaRPr lang="en-US" dirty="0"/>
          </a:p>
        </p:txBody>
      </p:sp>
    </p:spTree>
    <p:extLst>
      <p:ext uri="{BB962C8B-B14F-4D97-AF65-F5344CB8AC3E}">
        <p14:creationId xmlns:p14="http://schemas.microsoft.com/office/powerpoint/2010/main" val="26141614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Physical Activity Guideline for Adults</a:t>
            </a:r>
            <a:endParaRPr lang="en-US" dirty="0"/>
          </a:p>
        </p:txBody>
      </p:sp>
      <p:sp>
        <p:nvSpPr>
          <p:cNvPr id="3" name="Content Placeholder 2"/>
          <p:cNvSpPr>
            <a:spLocks noGrp="1"/>
          </p:cNvSpPr>
          <p:nvPr>
            <p:ph idx="1"/>
          </p:nvPr>
        </p:nvSpPr>
        <p:spPr/>
        <p:txBody>
          <a:bodyPr/>
          <a:lstStyle/>
          <a:p>
            <a:r>
              <a:rPr lang="en-US" dirty="0"/>
              <a:t>3</a:t>
            </a:r>
            <a:r>
              <a:rPr lang="en-US" dirty="0" smtClean="0"/>
              <a:t>.</a:t>
            </a:r>
            <a:endParaRPr lang="en-US" dirty="0"/>
          </a:p>
          <a:p>
            <a:endParaRPr lang="en-US" dirty="0"/>
          </a:p>
          <a:p>
            <a:endParaRPr lang="en-US" dirty="0"/>
          </a:p>
          <a:p>
            <a:r>
              <a:rPr lang="en-US" dirty="0"/>
              <a:t>4</a:t>
            </a:r>
            <a:r>
              <a:rPr lang="en-US" dirty="0" smtClean="0"/>
              <a:t>.</a:t>
            </a:r>
          </a:p>
          <a:p>
            <a:endParaRPr lang="en-US" dirty="0"/>
          </a:p>
        </p:txBody>
      </p:sp>
    </p:spTree>
    <p:extLst>
      <p:ext uri="{BB962C8B-B14F-4D97-AF65-F5344CB8AC3E}">
        <p14:creationId xmlns:p14="http://schemas.microsoft.com/office/powerpoint/2010/main" val="2264173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5-12 Year olds</a:t>
            </a:r>
            <a:endParaRPr lang="en-US" dirty="0"/>
          </a:p>
        </p:txBody>
      </p:sp>
      <p:sp>
        <p:nvSpPr>
          <p:cNvPr id="3" name="Content Placeholder 2"/>
          <p:cNvSpPr>
            <a:spLocks noGrp="1"/>
          </p:cNvSpPr>
          <p:nvPr>
            <p:ph idx="1"/>
          </p:nvPr>
        </p:nvSpPr>
        <p:spPr/>
        <p:txBody>
          <a:bodyPr/>
          <a:lstStyle/>
          <a:p>
            <a:r>
              <a:rPr lang="en-US" dirty="0"/>
              <a:t>F - </a:t>
            </a:r>
          </a:p>
          <a:p>
            <a:r>
              <a:rPr lang="en-US" dirty="0"/>
              <a:t>I -</a:t>
            </a:r>
          </a:p>
          <a:p>
            <a:r>
              <a:rPr lang="en-US" dirty="0"/>
              <a:t>T - </a:t>
            </a:r>
          </a:p>
          <a:p>
            <a:r>
              <a:rPr lang="en-US" dirty="0"/>
              <a:t>D - </a:t>
            </a:r>
          </a:p>
          <a:p>
            <a:pPr marL="0" indent="0">
              <a:buNone/>
            </a:pPr>
            <a:endParaRPr lang="en-US" dirty="0"/>
          </a:p>
        </p:txBody>
      </p:sp>
    </p:spTree>
    <p:extLst>
      <p:ext uri="{BB962C8B-B14F-4D97-AF65-F5344CB8AC3E}">
        <p14:creationId xmlns:p14="http://schemas.microsoft.com/office/powerpoint/2010/main" val="331903706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Social-Ecological model</a:t>
            </a:r>
            <a:endParaRPr lang="en-US" dirty="0"/>
          </a:p>
        </p:txBody>
      </p:sp>
      <p:sp>
        <p:nvSpPr>
          <p:cNvPr id="3" name="Content Placeholder 2"/>
          <p:cNvSpPr>
            <a:spLocks noGrp="1"/>
          </p:cNvSpPr>
          <p:nvPr>
            <p:ph idx="1"/>
          </p:nvPr>
        </p:nvSpPr>
        <p:spPr/>
        <p:txBody>
          <a:bodyPr/>
          <a:lstStyle/>
          <a:p>
            <a:r>
              <a:rPr lang="en-US" dirty="0" smtClean="0"/>
              <a:t>Levels</a:t>
            </a:r>
          </a:p>
          <a:p>
            <a:r>
              <a:rPr lang="en-US" dirty="0" smtClean="0"/>
              <a:t>1.</a:t>
            </a:r>
          </a:p>
          <a:p>
            <a:r>
              <a:rPr lang="en-US" dirty="0" smtClean="0"/>
              <a:t>2.</a:t>
            </a:r>
          </a:p>
          <a:p>
            <a:r>
              <a:rPr lang="en-US" dirty="0" smtClean="0"/>
              <a:t>3.</a:t>
            </a:r>
          </a:p>
          <a:p>
            <a:r>
              <a:rPr lang="en-US" dirty="0"/>
              <a:t>4</a:t>
            </a:r>
          </a:p>
        </p:txBody>
      </p:sp>
    </p:spTree>
    <p:extLst>
      <p:ext uri="{BB962C8B-B14F-4D97-AF65-F5344CB8AC3E}">
        <p14:creationId xmlns:p14="http://schemas.microsoft.com/office/powerpoint/2010/main" val="328940668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7646" r="-27646"/>
          <a:stretch>
            <a:fillRect/>
          </a:stretch>
        </p:blipFill>
        <p:spPr>
          <a:xfrm>
            <a:off x="-1769075" y="302365"/>
            <a:ext cx="12580088" cy="6098436"/>
          </a:xfrm>
        </p:spPr>
      </p:pic>
    </p:spTree>
    <p:extLst>
      <p:ext uri="{BB962C8B-B14F-4D97-AF65-F5344CB8AC3E}">
        <p14:creationId xmlns:p14="http://schemas.microsoft.com/office/powerpoint/2010/main" val="15210423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Level</a:t>
            </a:r>
            <a:endParaRPr lang="en-US" dirty="0"/>
          </a:p>
        </p:txBody>
      </p:sp>
      <p:sp>
        <p:nvSpPr>
          <p:cNvPr id="3" name="Content Placeholder 2"/>
          <p:cNvSpPr>
            <a:spLocks noGrp="1"/>
          </p:cNvSpPr>
          <p:nvPr>
            <p:ph idx="1"/>
          </p:nvPr>
        </p:nvSpPr>
        <p:spPr/>
        <p:txBody>
          <a:bodyPr/>
          <a:lstStyle/>
          <a:p>
            <a:r>
              <a:rPr lang="en-US" dirty="0" smtClean="0"/>
              <a:t>Definition and examples</a:t>
            </a:r>
            <a:endParaRPr lang="en-US" dirty="0"/>
          </a:p>
        </p:txBody>
      </p:sp>
    </p:spTree>
    <p:extLst>
      <p:ext uri="{BB962C8B-B14F-4D97-AF65-F5344CB8AC3E}">
        <p14:creationId xmlns:p14="http://schemas.microsoft.com/office/powerpoint/2010/main" val="2601873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Environment Level</a:t>
            </a:r>
            <a:endParaRPr lang="en-US" dirty="0"/>
          </a:p>
        </p:txBody>
      </p:sp>
      <p:sp>
        <p:nvSpPr>
          <p:cNvPr id="3" name="Content Placeholder 2"/>
          <p:cNvSpPr>
            <a:spLocks noGrp="1"/>
          </p:cNvSpPr>
          <p:nvPr>
            <p:ph idx="1"/>
          </p:nvPr>
        </p:nvSpPr>
        <p:spPr/>
        <p:txBody>
          <a:bodyPr/>
          <a:lstStyle/>
          <a:p>
            <a:r>
              <a:rPr lang="en-US" dirty="0" smtClean="0"/>
              <a:t>Definition and examples</a:t>
            </a:r>
            <a:endParaRPr lang="en-US" dirty="0"/>
          </a:p>
        </p:txBody>
      </p:sp>
    </p:spTree>
    <p:extLst>
      <p:ext uri="{BB962C8B-B14F-4D97-AF65-F5344CB8AC3E}">
        <p14:creationId xmlns:p14="http://schemas.microsoft.com/office/powerpoint/2010/main" val="1921867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Environment Level</a:t>
            </a:r>
            <a:endParaRPr lang="en-US" dirty="0"/>
          </a:p>
        </p:txBody>
      </p:sp>
      <p:sp>
        <p:nvSpPr>
          <p:cNvPr id="3" name="Content Placeholder 2"/>
          <p:cNvSpPr>
            <a:spLocks noGrp="1"/>
          </p:cNvSpPr>
          <p:nvPr>
            <p:ph idx="1"/>
          </p:nvPr>
        </p:nvSpPr>
        <p:spPr/>
        <p:txBody>
          <a:bodyPr/>
          <a:lstStyle/>
          <a:p>
            <a:r>
              <a:rPr lang="en-US" dirty="0" smtClean="0"/>
              <a:t>Definition.</a:t>
            </a:r>
          </a:p>
          <a:p>
            <a:endParaRPr lang="en-US" dirty="0"/>
          </a:p>
          <a:p>
            <a:r>
              <a:rPr lang="en-US" dirty="0" smtClean="0"/>
              <a:t>Natural examples - </a:t>
            </a:r>
          </a:p>
          <a:p>
            <a:endParaRPr lang="en-US" dirty="0"/>
          </a:p>
          <a:p>
            <a:r>
              <a:rPr lang="en-US" dirty="0" smtClean="0"/>
              <a:t>Man-made examples - </a:t>
            </a:r>
          </a:p>
        </p:txBody>
      </p:sp>
    </p:spTree>
    <p:extLst>
      <p:ext uri="{BB962C8B-B14F-4D97-AF65-F5344CB8AC3E}">
        <p14:creationId xmlns:p14="http://schemas.microsoft.com/office/powerpoint/2010/main" val="1528856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Level</a:t>
            </a:r>
            <a:endParaRPr lang="en-US" dirty="0"/>
          </a:p>
        </p:txBody>
      </p:sp>
      <p:sp>
        <p:nvSpPr>
          <p:cNvPr id="3" name="Content Placeholder 2"/>
          <p:cNvSpPr>
            <a:spLocks noGrp="1"/>
          </p:cNvSpPr>
          <p:nvPr>
            <p:ph idx="1"/>
          </p:nvPr>
        </p:nvSpPr>
        <p:spPr/>
        <p:txBody>
          <a:bodyPr/>
          <a:lstStyle/>
          <a:p>
            <a:r>
              <a:rPr lang="en-US" dirty="0" smtClean="0"/>
              <a:t>Definition and examples</a:t>
            </a:r>
            <a:endParaRPr lang="en-US" dirty="0"/>
          </a:p>
        </p:txBody>
      </p:sp>
    </p:spTree>
    <p:extLst>
      <p:ext uri="{BB962C8B-B14F-4D97-AF65-F5344CB8AC3E}">
        <p14:creationId xmlns:p14="http://schemas.microsoft.com/office/powerpoint/2010/main" val="150061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the levels.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5590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0201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NPAG’s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311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National Physical Activity Guidelines for overweight and obese</a:t>
            </a:r>
            <a:endParaRPr lang="en-US" sz="24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44631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9548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and subjective measures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8792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0803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smtClean="0"/>
              <a:t>ecological model</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126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Physical Activity Guidelines for older adults</a:t>
            </a:r>
            <a:endParaRPr lang="en-US" dirty="0"/>
          </a:p>
        </p:txBody>
      </p:sp>
      <p:sp>
        <p:nvSpPr>
          <p:cNvPr id="3" name="Content Placeholder 2"/>
          <p:cNvSpPr>
            <a:spLocks noGrp="1"/>
          </p:cNvSpPr>
          <p:nvPr>
            <p:ph idx="1"/>
          </p:nvPr>
        </p:nvSpPr>
        <p:spPr/>
        <p:txBody>
          <a:bodyPr/>
          <a:lstStyle/>
          <a:p>
            <a:r>
              <a:rPr lang="en-US" dirty="0"/>
              <a:t>1.</a:t>
            </a:r>
          </a:p>
          <a:p>
            <a:r>
              <a:rPr lang="en-US" dirty="0"/>
              <a:t>2.</a:t>
            </a:r>
          </a:p>
          <a:p>
            <a:r>
              <a:rPr lang="en-US" dirty="0"/>
              <a:t>3.</a:t>
            </a:r>
          </a:p>
          <a:p>
            <a:r>
              <a:rPr lang="en-US" dirty="0"/>
              <a:t>4.</a:t>
            </a:r>
          </a:p>
          <a:p>
            <a:r>
              <a:rPr lang="en-US" dirty="0"/>
              <a:t>5.</a:t>
            </a:r>
          </a:p>
        </p:txBody>
      </p:sp>
    </p:spTree>
    <p:extLst>
      <p:ext uri="{BB962C8B-B14F-4D97-AF65-F5344CB8AC3E}">
        <p14:creationId xmlns:p14="http://schemas.microsoft.com/office/powerpoint/2010/main" val="171177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National Physical Activity </a:t>
            </a:r>
            <a:r>
              <a:rPr lang="en-US" sz="4000" dirty="0" smtClean="0"/>
              <a:t>Guidelines for 12-18 year olds</a:t>
            </a:r>
            <a:endParaRPr lang="en-US" sz="4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5302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National Physical Activity </a:t>
            </a:r>
            <a:r>
              <a:rPr lang="en-US" sz="4000" dirty="0" smtClean="0"/>
              <a:t>Guidelines for 5-12 year olds</a:t>
            </a:r>
            <a:endParaRPr lang="en-US" sz="40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2137402"/>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540</TotalTime>
  <Words>1067</Words>
  <Application>Microsoft Macintosh PowerPoint</Application>
  <PresentationFormat>On-screen Show (4:3)</PresentationFormat>
  <Paragraphs>241</Paragraphs>
  <Slides>63</Slides>
  <Notes>19</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Sky</vt:lpstr>
      <vt:lpstr>Physical Activity Participation and Physiological Performance Revision!</vt:lpstr>
      <vt:lpstr>Benefits of Physical Activity</vt:lpstr>
      <vt:lpstr>PowerPoint Presentation</vt:lpstr>
      <vt:lpstr>National Physical Activity Guideline for Adults</vt:lpstr>
      <vt:lpstr>National Physical Activity Guideline for Adults</vt:lpstr>
      <vt:lpstr>National Physical Activity Guidelines for overweight and obese</vt:lpstr>
      <vt:lpstr>National Physical Activity Guidelines for older adults</vt:lpstr>
      <vt:lpstr>National Physical Activity Guidelines for 12-18 year olds</vt:lpstr>
      <vt:lpstr>National Physical Activity Guidelines for 5-12 year olds</vt:lpstr>
      <vt:lpstr>National Physical Activity Guidelines for early childhood</vt:lpstr>
      <vt:lpstr>Assessing physical activity</vt:lpstr>
      <vt:lpstr>Objective vs Subjective</vt:lpstr>
      <vt:lpstr>Subjective methods</vt:lpstr>
      <vt:lpstr>Diaries</vt:lpstr>
      <vt:lpstr>Your holiday homework!</vt:lpstr>
      <vt:lpstr>Logs</vt:lpstr>
      <vt:lpstr>Recall Surveys</vt:lpstr>
      <vt:lpstr>Self-Administered Physical Activity Checklist</vt:lpstr>
      <vt:lpstr>What about the children?</vt:lpstr>
      <vt:lpstr>Objective Measures</vt:lpstr>
      <vt:lpstr>Pedometers</vt:lpstr>
      <vt:lpstr>Heart Rate Monitors</vt:lpstr>
      <vt:lpstr>Julz Heart Rate during fitness circuit!</vt:lpstr>
      <vt:lpstr>Accelerometer</vt:lpstr>
      <vt:lpstr>Accelerometer Data</vt:lpstr>
      <vt:lpstr>Electronic Motion Sensors</vt:lpstr>
      <vt:lpstr>Observation</vt:lpstr>
      <vt:lpstr>This weeks prac</vt:lpstr>
      <vt:lpstr>Assessing sedentary behaviour</vt:lpstr>
      <vt:lpstr>PowerPoint Presentation</vt:lpstr>
      <vt:lpstr>PowerPoint Presentation</vt:lpstr>
      <vt:lpstr>PowerPoint Presentation</vt:lpstr>
      <vt:lpstr>Elements determining physical activity levels</vt:lpstr>
      <vt:lpstr>Frequency</vt:lpstr>
      <vt:lpstr>Intensity</vt:lpstr>
      <vt:lpstr>Measuring intensity : Pykeys percieved exertion using Borg Scale during fitness circuit</vt:lpstr>
      <vt:lpstr>METs</vt:lpstr>
      <vt:lpstr>Met value = </vt:lpstr>
      <vt:lpstr>MET value = </vt:lpstr>
      <vt:lpstr>MET value = </vt:lpstr>
      <vt:lpstr>Add in more examples of your own</vt:lpstr>
      <vt:lpstr>PowerPoint Presentation</vt:lpstr>
      <vt:lpstr>Type</vt:lpstr>
      <vt:lpstr>Duration</vt:lpstr>
      <vt:lpstr>PowerPoint Presentation</vt:lpstr>
      <vt:lpstr>NPAG and Elements</vt:lpstr>
      <vt:lpstr>Adults</vt:lpstr>
      <vt:lpstr>Older adults</vt:lpstr>
      <vt:lpstr>12-18 Year olds</vt:lpstr>
      <vt:lpstr>5-12 Year olds</vt:lpstr>
      <vt:lpstr>Social-Ecological model</vt:lpstr>
      <vt:lpstr>PowerPoint Presentation</vt:lpstr>
      <vt:lpstr>Individual Level</vt:lpstr>
      <vt:lpstr>Social Environment Level</vt:lpstr>
      <vt:lpstr>Physical Environment Level</vt:lpstr>
      <vt:lpstr>Policy Level</vt:lpstr>
      <vt:lpstr>Relationship between the levels.</vt:lpstr>
      <vt:lpstr>Revision!!</vt:lpstr>
      <vt:lpstr>NPAG’s</vt:lpstr>
      <vt:lpstr>FITD</vt:lpstr>
      <vt:lpstr>Objective and subjective measures</vt:lpstr>
      <vt:lpstr>Homework</vt:lpstr>
      <vt:lpstr>Social ecological model</vt:lpstr>
    </vt:vector>
  </TitlesOfParts>
  <Company>St Augustines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Physical Activity</dc:title>
  <dc:creator>Staff  Member</dc:creator>
  <cp:lastModifiedBy>Staff  Member</cp:lastModifiedBy>
  <cp:revision>45</cp:revision>
  <cp:lastPrinted>2012-11-25T23:42:57Z</cp:lastPrinted>
  <dcterms:created xsi:type="dcterms:W3CDTF">2012-02-23T23:19:20Z</dcterms:created>
  <dcterms:modified xsi:type="dcterms:W3CDTF">2013-11-24T02:01:19Z</dcterms:modified>
</cp:coreProperties>
</file>