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7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25/08/12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25/08/12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25/08/12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25/08/12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25/08/12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25/08/12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25/08/12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25/08/12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25/08/12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25/08/12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25/08/12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25/08/12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54036"/>
            <a:ext cx="8077200" cy="2575164"/>
          </a:xfrm>
        </p:spPr>
        <p:txBody>
          <a:bodyPr>
            <a:normAutofit/>
          </a:bodyPr>
          <a:lstStyle/>
          <a:p>
            <a:r>
              <a:rPr lang="en-US" dirty="0" smtClean="0"/>
              <a:t>Physiological Strategies to Enhance Performance </a:t>
            </a:r>
            <a:r>
              <a:rPr lang="en-US" smtClean="0"/>
              <a:t>and Recovery.</a:t>
            </a:r>
            <a:endParaRPr lang="en-US" dirty="0"/>
          </a:p>
        </p:txBody>
      </p:sp>
    </p:spTree>
    <p:extLst>
      <p:ext uri="{BB962C8B-B14F-4D97-AF65-F5344CB8AC3E}">
        <p14:creationId xmlns:p14="http://schemas.microsoft.com/office/powerpoint/2010/main" val="250608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err="1" smtClean="0"/>
              <a:t>Massage</a:t>
            </a:r>
            <a:endParaRPr lang="en-US" dirty="0"/>
          </a:p>
        </p:txBody>
      </p:sp>
      <p:sp>
        <p:nvSpPr>
          <p:cNvPr id="3" name="Content Placeholder 2"/>
          <p:cNvSpPr>
            <a:spLocks noGrp="1"/>
          </p:cNvSpPr>
          <p:nvPr>
            <p:ph idx="1"/>
          </p:nvPr>
        </p:nvSpPr>
        <p:spPr/>
        <p:txBody>
          <a:bodyPr>
            <a:normAutofit lnSpcReduction="10000"/>
          </a:bodyPr>
          <a:lstStyle/>
          <a:p>
            <a:r>
              <a:rPr lang="en-US" dirty="0"/>
              <a:t>Athletes </a:t>
            </a:r>
            <a:r>
              <a:rPr lang="en-US" dirty="0" smtClean="0"/>
              <a:t>regularly </a:t>
            </a:r>
            <a:r>
              <a:rPr lang="en-US" dirty="0"/>
              <a:t>use massage as a form of regenerative </a:t>
            </a:r>
            <a:r>
              <a:rPr lang="en-US" dirty="0" smtClean="0"/>
              <a:t>therapy.</a:t>
            </a:r>
          </a:p>
          <a:p>
            <a:r>
              <a:rPr lang="en-US" dirty="0" smtClean="0"/>
              <a:t>Relaxation and stress release.</a:t>
            </a:r>
          </a:p>
          <a:p>
            <a:r>
              <a:rPr lang="en-US" dirty="0" smtClean="0"/>
              <a:t>Increases blood flow to muscles.</a:t>
            </a:r>
          </a:p>
          <a:p>
            <a:r>
              <a:rPr lang="en-US" dirty="0" smtClean="0"/>
              <a:t>Post exercise massage (1-2 hours) can</a:t>
            </a:r>
          </a:p>
          <a:p>
            <a:pPr lvl="1"/>
            <a:r>
              <a:rPr lang="en-US" dirty="0" smtClean="0"/>
              <a:t>Removal of lactic acid.</a:t>
            </a:r>
          </a:p>
          <a:p>
            <a:pPr lvl="1"/>
            <a:r>
              <a:rPr lang="en-US" dirty="0" smtClean="0"/>
              <a:t>Reduce muscle stiffness, cramping and soreness.</a:t>
            </a:r>
          </a:p>
          <a:p>
            <a:pPr lvl="1"/>
            <a:r>
              <a:rPr lang="en-US" dirty="0" smtClean="0"/>
              <a:t>Speed up recovery.</a:t>
            </a:r>
          </a:p>
          <a:p>
            <a:r>
              <a:rPr lang="en-US" dirty="0" smtClean="0"/>
              <a:t>Massage should not be used when you have an injury or open wound.</a:t>
            </a:r>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736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Hyperbaric oxygen </a:t>
            </a:r>
            <a:r>
              <a:rPr lang="en-US" dirty="0" smtClean="0"/>
              <a:t>therapy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Hyperbaric oxygen therapy use 100% oxygen under increased atmospheric pressure via the use of a hyperbaric chamber.</a:t>
            </a:r>
          </a:p>
          <a:p>
            <a:r>
              <a:rPr lang="en-US" dirty="0" smtClean="0"/>
              <a:t>Used to treat soft tissue injuries.</a:t>
            </a:r>
          </a:p>
          <a:p>
            <a:r>
              <a:rPr lang="en-US" dirty="0" smtClean="0"/>
              <a:t>Also used to promote recovery so training can increase and therefore improve performance.</a:t>
            </a:r>
          </a:p>
          <a:p>
            <a:r>
              <a:rPr lang="en-US" dirty="0" smtClean="0"/>
              <a:t>Athlete breathes in pure oxygen and this increases oxygen concentration in the blood.</a:t>
            </a:r>
          </a:p>
          <a:p>
            <a:r>
              <a:rPr lang="en-US" dirty="0" smtClean="0"/>
              <a:t>This increases </a:t>
            </a:r>
            <a:r>
              <a:rPr lang="en-US" dirty="0"/>
              <a:t>in the oxygen diffusion gradient between the blood and muscle cells. </a:t>
            </a:r>
            <a:r>
              <a:rPr lang="en-US" dirty="0" smtClean="0"/>
              <a:t>The more </a:t>
            </a:r>
            <a:r>
              <a:rPr lang="en-US" dirty="0"/>
              <a:t>oxygen that can be delivered to fatigued muscle cells, the more rapid the recovery process. </a:t>
            </a:r>
            <a:endParaRPr lang="en-US" dirty="0" smtClean="0"/>
          </a:p>
          <a:p>
            <a:r>
              <a:rPr lang="en-US" dirty="0" smtClean="0"/>
              <a:t>However the studies into this practice have been inconclusive.</a:t>
            </a:r>
            <a:endParaRPr lang="en-US" dirty="0"/>
          </a:p>
          <a:p>
            <a:endParaRPr lang="en-US" dirty="0" smtClean="0"/>
          </a:p>
          <a:p>
            <a:endParaRPr lang="en-US" dirty="0"/>
          </a:p>
        </p:txBody>
      </p:sp>
    </p:spTree>
    <p:extLst>
      <p:ext uri="{BB962C8B-B14F-4D97-AF65-F5344CB8AC3E}">
        <p14:creationId xmlns:p14="http://schemas.microsoft.com/office/powerpoint/2010/main" val="1750904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Sleep</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rgbClr val="FF0000"/>
                </a:solidFill>
              </a:rPr>
              <a:t>‘Lack of sleep can have both physiological and psychological effects on the body. It can lead to the athlete functioning at a less than optimal level.’</a:t>
            </a:r>
          </a:p>
          <a:p>
            <a:r>
              <a:rPr lang="en-US" dirty="0" smtClean="0"/>
              <a:t>If we don</a:t>
            </a:r>
            <a:r>
              <a:rPr lang="fr-FR" dirty="0" smtClean="0"/>
              <a:t>’</a:t>
            </a:r>
            <a:r>
              <a:rPr lang="en-US" dirty="0" smtClean="0"/>
              <a:t>t get enough sleep it can reduce our</a:t>
            </a:r>
          </a:p>
          <a:p>
            <a:pPr lvl="1"/>
            <a:r>
              <a:rPr lang="en-US" dirty="0" smtClean="0"/>
              <a:t>reaction </a:t>
            </a:r>
            <a:r>
              <a:rPr lang="en-US" dirty="0"/>
              <a:t>times</a:t>
            </a:r>
          </a:p>
          <a:p>
            <a:pPr lvl="1"/>
            <a:r>
              <a:rPr lang="en-US" dirty="0"/>
              <a:t>agility</a:t>
            </a:r>
          </a:p>
          <a:p>
            <a:pPr lvl="1"/>
            <a:r>
              <a:rPr lang="en-US" dirty="0"/>
              <a:t>speed</a:t>
            </a:r>
          </a:p>
          <a:p>
            <a:pPr lvl="1"/>
            <a:r>
              <a:rPr lang="en-US" dirty="0"/>
              <a:t>visual processing</a:t>
            </a:r>
          </a:p>
          <a:p>
            <a:pPr lvl="1"/>
            <a:r>
              <a:rPr lang="en-US" dirty="0"/>
              <a:t>concentration</a:t>
            </a:r>
            <a:r>
              <a:rPr lang="en-US" dirty="0" smtClean="0"/>
              <a:t>.</a:t>
            </a:r>
          </a:p>
          <a:p>
            <a:r>
              <a:rPr lang="en-US" dirty="0" smtClean="0"/>
              <a:t>Relaxation, breathing and meditation techniques can assist in sleeping.</a:t>
            </a:r>
          </a:p>
          <a:p>
            <a:pPr lvl="1"/>
            <a:endParaRPr lang="en-US" dirty="0"/>
          </a:p>
          <a:p>
            <a:endParaRPr lang="en-US" dirty="0"/>
          </a:p>
        </p:txBody>
      </p:sp>
    </p:spTree>
    <p:extLst>
      <p:ext uri="{BB962C8B-B14F-4D97-AF65-F5344CB8AC3E}">
        <p14:creationId xmlns:p14="http://schemas.microsoft.com/office/powerpoint/2010/main" val="177811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Time!!</a:t>
            </a:r>
            <a:endParaRPr lang="en-US" dirty="0"/>
          </a:p>
        </p:txBody>
      </p:sp>
      <p:sp>
        <p:nvSpPr>
          <p:cNvPr id="3" name="Content Placeholder 2"/>
          <p:cNvSpPr>
            <a:spLocks noGrp="1"/>
          </p:cNvSpPr>
          <p:nvPr>
            <p:ph idx="1"/>
          </p:nvPr>
        </p:nvSpPr>
        <p:spPr/>
        <p:txBody>
          <a:bodyPr>
            <a:normAutofit fontScale="70000" lnSpcReduction="20000"/>
          </a:bodyPr>
          <a:lstStyle/>
          <a:p>
            <a:pPr marL="118872" indent="0">
              <a:buNone/>
            </a:pPr>
            <a:endParaRPr lang="en-US" b="1" dirty="0"/>
          </a:p>
          <a:p>
            <a:r>
              <a:rPr lang="en-US" dirty="0"/>
              <a:t>Define the term </a:t>
            </a:r>
            <a:r>
              <a:rPr lang="en-US" i="1" dirty="0"/>
              <a:t>hydrotherapy</a:t>
            </a:r>
            <a:r>
              <a:rPr lang="en-US" dirty="0" smtClean="0"/>
              <a:t>.</a:t>
            </a:r>
          </a:p>
          <a:p>
            <a:endParaRPr lang="en-US" dirty="0" smtClean="0"/>
          </a:p>
          <a:p>
            <a:endParaRPr lang="en-US" dirty="0"/>
          </a:p>
          <a:p>
            <a:endParaRPr lang="en-US" dirty="0" smtClean="0"/>
          </a:p>
          <a:p>
            <a:endParaRPr lang="en-US" dirty="0"/>
          </a:p>
          <a:p>
            <a:endParaRPr lang="en-US" dirty="0"/>
          </a:p>
          <a:p>
            <a:r>
              <a:rPr lang="en-US" dirty="0"/>
              <a:t>List the advantages of using hydrotherapy techniques as part of a recovery program.</a:t>
            </a:r>
          </a:p>
          <a:p>
            <a:endParaRPr lang="en-US" dirty="0" smtClean="0"/>
          </a:p>
          <a:p>
            <a:endParaRPr lang="en-US" dirty="0"/>
          </a:p>
          <a:p>
            <a:endParaRPr lang="en-US" dirty="0" smtClean="0"/>
          </a:p>
          <a:p>
            <a:endParaRPr lang="en-US" dirty="0" smtClean="0"/>
          </a:p>
          <a:p>
            <a:endParaRPr lang="en-US" dirty="0"/>
          </a:p>
          <a:p>
            <a:endParaRPr lang="en-US" dirty="0" smtClean="0"/>
          </a:p>
          <a:p>
            <a:r>
              <a:rPr lang="en-US" dirty="0"/>
              <a:t>.</a:t>
            </a:r>
          </a:p>
        </p:txBody>
      </p:sp>
    </p:spTree>
    <p:extLst>
      <p:ext uri="{BB962C8B-B14F-4D97-AF65-F5344CB8AC3E}">
        <p14:creationId xmlns:p14="http://schemas.microsoft.com/office/powerpoint/2010/main" val="2654023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Describe each of the methods used in </a:t>
            </a:r>
            <a:r>
              <a:rPr lang="en-US" dirty="0" err="1"/>
              <a:t>cryotherapy</a:t>
            </a:r>
            <a:r>
              <a:rPr lang="en-US" dirty="0"/>
              <a:t> and provide examples of sports for which they might be used</a:t>
            </a:r>
            <a:r>
              <a:rPr lang="en-US" dirty="0" smtClean="0"/>
              <a:t>.</a:t>
            </a:r>
          </a:p>
          <a:p>
            <a:endParaRPr lang="en-US" dirty="0"/>
          </a:p>
          <a:p>
            <a:endParaRPr lang="en-US" dirty="0" smtClean="0"/>
          </a:p>
          <a:p>
            <a:endParaRPr lang="en-US" dirty="0"/>
          </a:p>
          <a:p>
            <a:endParaRPr lang="en-US" dirty="0" smtClean="0"/>
          </a:p>
          <a:p>
            <a:endParaRPr lang="en-US" dirty="0"/>
          </a:p>
          <a:p>
            <a:r>
              <a:rPr lang="en-US" dirty="0"/>
              <a:t>Outline the protocols for hot and cold contrast therapy. Explain how it can aid an athlete's recovery</a:t>
            </a:r>
            <a:r>
              <a:rPr lang="en-US" dirty="0" smtClean="0"/>
              <a:t>.</a:t>
            </a:r>
          </a:p>
          <a:p>
            <a:endParaRPr lang="en-US" dirty="0"/>
          </a:p>
          <a:p>
            <a:endParaRPr lang="en-US" dirty="0" smtClean="0"/>
          </a:p>
          <a:p>
            <a:endParaRPr lang="en-US" dirty="0"/>
          </a:p>
          <a:p>
            <a:endParaRPr lang="en-US" dirty="0" smtClean="0"/>
          </a:p>
          <a:p>
            <a:r>
              <a:rPr lang="en-US" dirty="0"/>
              <a:t>.</a:t>
            </a:r>
          </a:p>
          <a:p>
            <a:endParaRPr lang="en-US" dirty="0"/>
          </a:p>
        </p:txBody>
      </p:sp>
    </p:spTree>
    <p:extLst>
      <p:ext uri="{BB962C8B-B14F-4D97-AF65-F5344CB8AC3E}">
        <p14:creationId xmlns:p14="http://schemas.microsoft.com/office/powerpoint/2010/main" val="873697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Explain what hyperbaric oxygen therapy involves and its supposed benefits</a:t>
            </a:r>
            <a:r>
              <a:rPr lang="en-US" dirty="0" smtClean="0"/>
              <a:t>.</a:t>
            </a:r>
          </a:p>
          <a:p>
            <a:endParaRPr lang="en-US" dirty="0"/>
          </a:p>
          <a:p>
            <a:endParaRPr lang="en-US" dirty="0" smtClean="0"/>
          </a:p>
          <a:p>
            <a:endParaRPr lang="en-US" dirty="0" smtClean="0"/>
          </a:p>
          <a:p>
            <a:endParaRPr lang="en-US" dirty="0"/>
          </a:p>
          <a:p>
            <a:endParaRPr lang="en-US" dirty="0" smtClean="0"/>
          </a:p>
          <a:p>
            <a:endParaRPr lang="en-US" dirty="0"/>
          </a:p>
          <a:p>
            <a:r>
              <a:rPr lang="en-US" dirty="0"/>
              <a:t>Outline why sleep is essential for an athlete's recovery and performance</a:t>
            </a:r>
            <a:r>
              <a:rPr lang="en-US" dirty="0" smtClean="0"/>
              <a:t>.</a:t>
            </a:r>
          </a:p>
          <a:p>
            <a:endParaRPr lang="en-US" dirty="0"/>
          </a:p>
          <a:p>
            <a:endParaRPr lang="en-US" dirty="0" smtClean="0"/>
          </a:p>
          <a:p>
            <a:endParaRPr lang="en-US" dirty="0" smtClean="0"/>
          </a:p>
          <a:p>
            <a:endParaRPr lang="en-US" dirty="0"/>
          </a:p>
          <a:p>
            <a:endParaRPr lang="en-US" dirty="0" smtClean="0"/>
          </a:p>
          <a:p>
            <a:r>
              <a:rPr lang="en-US" dirty="0"/>
              <a:t>.</a:t>
            </a:r>
          </a:p>
          <a:p>
            <a:endParaRPr lang="en-US" dirty="0"/>
          </a:p>
        </p:txBody>
      </p:sp>
    </p:spTree>
    <p:extLst>
      <p:ext uri="{BB962C8B-B14F-4D97-AF65-F5344CB8AC3E}">
        <p14:creationId xmlns:p14="http://schemas.microsoft.com/office/powerpoint/2010/main" val="17853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Create a table comparing each physiological strategy. Include the following information:</a:t>
            </a:r>
          </a:p>
          <a:p>
            <a:r>
              <a:rPr lang="en-US" dirty="0"/>
              <a:t>name of strategy</a:t>
            </a:r>
          </a:p>
          <a:p>
            <a:r>
              <a:rPr lang="en-US" dirty="0"/>
              <a:t>physiological benefits to the athlete</a:t>
            </a:r>
          </a:p>
          <a:p>
            <a:r>
              <a:rPr lang="en-US" dirty="0"/>
              <a:t>sports or events useful to</a:t>
            </a:r>
          </a:p>
          <a:p>
            <a:r>
              <a:rPr lang="en-US" dirty="0"/>
              <a:t>any scientific support.</a:t>
            </a:r>
          </a:p>
          <a:p>
            <a:r>
              <a:rPr lang="en-US" dirty="0" smtClean="0"/>
              <a:t>Use table on next page for help!</a:t>
            </a:r>
            <a:endParaRPr lang="en-US" dirty="0"/>
          </a:p>
        </p:txBody>
      </p:sp>
    </p:spTree>
    <p:extLst>
      <p:ext uri="{BB962C8B-B14F-4D97-AF65-F5344CB8AC3E}">
        <p14:creationId xmlns:p14="http://schemas.microsoft.com/office/powerpoint/2010/main" val="809698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3327055"/>
              </p:ext>
            </p:extLst>
          </p:nvPr>
        </p:nvGraphicFramePr>
        <p:xfrm>
          <a:off x="457200" y="1774825"/>
          <a:ext cx="8229600" cy="32359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Strategy</a:t>
                      </a:r>
                      <a:endParaRPr lang="en-US" dirty="0"/>
                    </a:p>
                  </a:txBody>
                  <a:tcPr/>
                </a:tc>
                <a:tc>
                  <a:txBody>
                    <a:bodyPr/>
                    <a:lstStyle/>
                    <a:p>
                      <a:r>
                        <a:rPr lang="en-US" dirty="0" smtClean="0"/>
                        <a:t>Physiological Benefits</a:t>
                      </a:r>
                      <a:endParaRPr lang="en-US" dirty="0"/>
                    </a:p>
                  </a:txBody>
                  <a:tcPr/>
                </a:tc>
                <a:tc>
                  <a:txBody>
                    <a:bodyPr/>
                    <a:lstStyle/>
                    <a:p>
                      <a:r>
                        <a:rPr lang="en-US" dirty="0" smtClean="0"/>
                        <a:t>Sports</a:t>
                      </a:r>
                      <a:r>
                        <a:rPr lang="en-US" baseline="0" dirty="0" smtClean="0"/>
                        <a:t> or events</a:t>
                      </a:r>
                      <a:endParaRPr lang="en-US" dirty="0"/>
                    </a:p>
                  </a:txBody>
                  <a:tcPr/>
                </a:tc>
                <a:tc>
                  <a:txBody>
                    <a:bodyPr/>
                    <a:lstStyle/>
                    <a:p>
                      <a:r>
                        <a:rPr lang="en-US" dirty="0" smtClean="0"/>
                        <a:t>Scientific</a:t>
                      </a:r>
                      <a:r>
                        <a:rPr lang="en-US" baseline="0" dirty="0" smtClean="0"/>
                        <a:t> support</a:t>
                      </a:r>
                      <a:endParaRPr lang="en-US" dirty="0"/>
                    </a:p>
                  </a:txBody>
                  <a:tcPr/>
                </a:tc>
              </a:tr>
              <a:tr h="370840">
                <a:tc>
                  <a:txBody>
                    <a:bodyPr/>
                    <a:lstStyle/>
                    <a:p>
                      <a:r>
                        <a:rPr lang="en-US" dirty="0" smtClean="0"/>
                        <a:t>Hydrotherapy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5902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Strategies</a:t>
            </a:r>
            <a:endParaRPr lang="en-US" dirty="0"/>
          </a:p>
        </p:txBody>
      </p:sp>
      <p:sp>
        <p:nvSpPr>
          <p:cNvPr id="3" name="Content Placeholder 2"/>
          <p:cNvSpPr>
            <a:spLocks noGrp="1"/>
          </p:cNvSpPr>
          <p:nvPr>
            <p:ph idx="1"/>
          </p:nvPr>
        </p:nvSpPr>
        <p:spPr/>
        <p:txBody>
          <a:bodyPr/>
          <a:lstStyle/>
          <a:p>
            <a:r>
              <a:rPr lang="en-US" dirty="0"/>
              <a:t>hydrotherapy</a:t>
            </a:r>
          </a:p>
          <a:p>
            <a:pPr lvl="1"/>
            <a:r>
              <a:rPr lang="en-US" dirty="0" err="1"/>
              <a:t>cryotherapy</a:t>
            </a:r>
            <a:r>
              <a:rPr lang="en-US" dirty="0"/>
              <a:t> (ice packs, pool sessions, ice baths, ice vests)</a:t>
            </a:r>
          </a:p>
          <a:p>
            <a:pPr lvl="1"/>
            <a:r>
              <a:rPr lang="en-US" dirty="0"/>
              <a:t>hot and cold contrast therapy</a:t>
            </a:r>
          </a:p>
          <a:p>
            <a:pPr lvl="1"/>
            <a:r>
              <a:rPr lang="en-US" dirty="0"/>
              <a:t>spas and mineral springs (</a:t>
            </a:r>
            <a:r>
              <a:rPr lang="en-US" dirty="0" err="1"/>
              <a:t>balneotherapy</a:t>
            </a:r>
            <a:r>
              <a:rPr lang="en-US" dirty="0"/>
              <a:t>)</a:t>
            </a:r>
          </a:p>
          <a:p>
            <a:r>
              <a:rPr lang="en-US" dirty="0"/>
              <a:t>compression</a:t>
            </a:r>
          </a:p>
          <a:p>
            <a:r>
              <a:rPr lang="en-US" dirty="0"/>
              <a:t>massage</a:t>
            </a:r>
          </a:p>
          <a:p>
            <a:r>
              <a:rPr lang="en-US" dirty="0"/>
              <a:t>hyperbaric oxygen therapy</a:t>
            </a:r>
          </a:p>
          <a:p>
            <a:r>
              <a:rPr lang="en-US" dirty="0"/>
              <a:t>sleep.</a:t>
            </a:r>
          </a:p>
          <a:p>
            <a:endParaRPr lang="en-US" dirty="0"/>
          </a:p>
        </p:txBody>
      </p:sp>
    </p:spTree>
    <p:extLst>
      <p:ext uri="{BB962C8B-B14F-4D97-AF65-F5344CB8AC3E}">
        <p14:creationId xmlns:p14="http://schemas.microsoft.com/office/powerpoint/2010/main" val="357853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Hydrotherapy</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Hydrotherapy is the application of water in any form (liquid, ice, hot, cold).</a:t>
            </a:r>
          </a:p>
          <a:p>
            <a:r>
              <a:rPr lang="en-US" dirty="0" smtClean="0"/>
              <a:t>This is common practice for AFL and NRL teams to do this as we see on TV and newspapers (mostly </a:t>
            </a:r>
            <a:r>
              <a:rPr lang="en-US" dirty="0"/>
              <a:t>C</a:t>
            </a:r>
            <a:r>
              <a:rPr lang="en-US" dirty="0" smtClean="0"/>
              <a:t>ollingwood). </a:t>
            </a:r>
          </a:p>
          <a:p>
            <a:r>
              <a:rPr lang="en-US" dirty="0"/>
              <a:t>Water provides buoyancy and reduces stress on the joints. </a:t>
            </a:r>
          </a:p>
          <a:p>
            <a:r>
              <a:rPr lang="en-US" dirty="0" smtClean="0"/>
              <a:t>Allows </a:t>
            </a:r>
            <a:r>
              <a:rPr lang="en-US" dirty="0"/>
              <a:t>the synovial fluids around the joints to drain and recover from the exertion. </a:t>
            </a:r>
            <a:endParaRPr lang="en-US" dirty="0" smtClean="0"/>
          </a:p>
          <a:p>
            <a:r>
              <a:rPr lang="en-US" dirty="0"/>
              <a:t>A</a:t>
            </a:r>
            <a:r>
              <a:rPr lang="en-US" dirty="0" smtClean="0"/>
              <a:t>llows for greater of motion which allows greater blood flow and better recovery</a:t>
            </a:r>
          </a:p>
          <a:p>
            <a:r>
              <a:rPr lang="en-US" dirty="0" smtClean="0"/>
              <a:t>Provides massaging action on muscles.</a:t>
            </a:r>
          </a:p>
          <a:p>
            <a:r>
              <a:rPr lang="en-US" dirty="0" smtClean="0"/>
              <a:t>Examples include: Swimming, pool running </a:t>
            </a:r>
            <a:r>
              <a:rPr lang="en-US" dirty="0" err="1" smtClean="0"/>
              <a:t>etc</a:t>
            </a:r>
            <a:endParaRPr lang="en-US" dirty="0" smtClean="0"/>
          </a:p>
          <a:p>
            <a:endParaRPr lang="en-US" dirty="0" smtClean="0"/>
          </a:p>
          <a:p>
            <a:endParaRPr lang="en-US" dirty="0"/>
          </a:p>
        </p:txBody>
      </p:sp>
    </p:spTree>
    <p:extLst>
      <p:ext uri="{BB962C8B-B14F-4D97-AF65-F5344CB8AC3E}">
        <p14:creationId xmlns:p14="http://schemas.microsoft.com/office/powerpoint/2010/main" val="385606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Cryotherapy</a:t>
            </a:r>
            <a:r>
              <a:rPr lang="en-US" dirty="0"/>
              <a:t> (ice</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solidFill>
                  <a:srgbClr val="FF0000"/>
                </a:solidFill>
              </a:rPr>
              <a:t>Cryotherapy</a:t>
            </a:r>
            <a:r>
              <a:rPr lang="en-US" dirty="0" smtClean="0">
                <a:solidFill>
                  <a:srgbClr val="FF0000"/>
                </a:solidFill>
              </a:rPr>
              <a:t> is the application of ice or cold water to aid recovery.</a:t>
            </a:r>
          </a:p>
          <a:p>
            <a:r>
              <a:rPr lang="en-US" dirty="0" smtClean="0"/>
              <a:t>Ice restricts blood flow and reduces swelling and fluid retention.</a:t>
            </a:r>
          </a:p>
          <a:p>
            <a:r>
              <a:rPr lang="en-US" dirty="0" smtClean="0"/>
              <a:t>Can be used for injury but also just for recovery.</a:t>
            </a:r>
          </a:p>
          <a:p>
            <a:r>
              <a:rPr lang="en-US" dirty="0" smtClean="0">
                <a:solidFill>
                  <a:srgbClr val="FF0000"/>
                </a:solidFill>
              </a:rPr>
              <a:t>Ice baths </a:t>
            </a:r>
            <a:r>
              <a:rPr lang="en-US" dirty="0" smtClean="0"/>
              <a:t>are used to recover from high intensity activities. </a:t>
            </a:r>
          </a:p>
          <a:p>
            <a:pPr lvl="1"/>
            <a:r>
              <a:rPr lang="en-US" dirty="0" smtClean="0"/>
              <a:t>Immersion in ice cold water </a:t>
            </a:r>
            <a:r>
              <a:rPr lang="en-US" dirty="0" err="1" smtClean="0"/>
              <a:t>vasoconstricts</a:t>
            </a:r>
            <a:r>
              <a:rPr lang="en-US" dirty="0" smtClean="0"/>
              <a:t> blood vessels.</a:t>
            </a:r>
          </a:p>
          <a:p>
            <a:pPr lvl="1"/>
            <a:r>
              <a:rPr lang="en-US" dirty="0" smtClean="0"/>
              <a:t>It helps gets rid of blood and waste, lactic acid and helps DOMS.</a:t>
            </a:r>
          </a:p>
          <a:p>
            <a:r>
              <a:rPr lang="en-US" dirty="0" smtClean="0"/>
              <a:t>Ice vests are used to cool an athlete before, during or after a competition.</a:t>
            </a:r>
          </a:p>
          <a:p>
            <a:pPr lvl="1"/>
            <a:r>
              <a:rPr lang="en-US" dirty="0" smtClean="0"/>
              <a:t>Useful in hot and humid conditions. </a:t>
            </a:r>
            <a:r>
              <a:rPr lang="en-US" dirty="0" err="1" smtClean="0"/>
              <a:t>E.g</a:t>
            </a:r>
            <a:r>
              <a:rPr lang="en-US" dirty="0" smtClean="0"/>
              <a:t> football in Darwin.</a:t>
            </a:r>
          </a:p>
          <a:p>
            <a:pPr lvl="1"/>
            <a:r>
              <a:rPr lang="en-US" dirty="0" smtClean="0"/>
              <a:t>Cools skin and body temp, reduces risk of overheating.</a:t>
            </a:r>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1488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Hot and cold contrast </a:t>
            </a:r>
            <a:r>
              <a:rPr lang="en-US" dirty="0" smtClean="0"/>
              <a:t>therapy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Alternating between hot and cold water is an increasingly common recovery practice.</a:t>
            </a:r>
            <a:endParaRPr lang="en-US" dirty="0"/>
          </a:p>
          <a:p>
            <a:r>
              <a:rPr lang="en-US" dirty="0" smtClean="0"/>
              <a:t>Excellent </a:t>
            </a:r>
            <a:r>
              <a:rPr lang="en-US" dirty="0"/>
              <a:t>way of reducing metabolic fatigue, enhancing arousal and relaxing muscles following training or competition</a:t>
            </a:r>
            <a:r>
              <a:rPr lang="en-US" dirty="0" smtClean="0"/>
              <a:t>.</a:t>
            </a:r>
          </a:p>
          <a:p>
            <a:r>
              <a:rPr lang="ro-RO" dirty="0" smtClean="0"/>
              <a:t>Facilitates </a:t>
            </a:r>
            <a:r>
              <a:rPr lang="ro-RO" dirty="0"/>
              <a:t>neuromuscular activity</a:t>
            </a:r>
            <a:r>
              <a:rPr lang="ro-RO" dirty="0" smtClean="0"/>
              <a:t>.</a:t>
            </a:r>
          </a:p>
          <a:p>
            <a:r>
              <a:rPr lang="en-US" dirty="0" smtClean="0"/>
              <a:t>Changes </a:t>
            </a:r>
            <a:r>
              <a:rPr lang="en-US" dirty="0"/>
              <a:t>between vasodilation (heat) and vasoconstriction (cold) cause a ‘pumping</a:t>
            </a:r>
            <a:r>
              <a:rPr lang="en-US" dirty="0" smtClean="0"/>
              <a:t>’ </a:t>
            </a:r>
            <a:r>
              <a:rPr lang="en-US" dirty="0"/>
              <a:t>action in the muscles, which helps to speed up waste </a:t>
            </a:r>
            <a:r>
              <a:rPr lang="en-US" dirty="0" smtClean="0"/>
              <a:t>removal, </a:t>
            </a:r>
            <a:r>
              <a:rPr lang="en-US" dirty="0"/>
              <a:t>nutrient </a:t>
            </a:r>
            <a:r>
              <a:rPr lang="en-US" dirty="0" smtClean="0"/>
              <a:t>delivery and increase blood flow.</a:t>
            </a:r>
          </a:p>
          <a:p>
            <a:r>
              <a:rPr lang="en-US" dirty="0" smtClean="0">
                <a:solidFill>
                  <a:srgbClr val="FF0000"/>
                </a:solidFill>
              </a:rPr>
              <a:t>3-4 minutes hot =&gt; 30-60 seconds cold. 3-4 times.</a:t>
            </a:r>
          </a:p>
          <a:p>
            <a:endParaRPr lang="en-US" dirty="0" smtClean="0"/>
          </a:p>
          <a:p>
            <a:endParaRPr lang="en-US" dirty="0"/>
          </a:p>
          <a:p>
            <a:endParaRPr lang="en-US" dirty="0" smtClean="0"/>
          </a:p>
        </p:txBody>
      </p:sp>
    </p:spTree>
    <p:extLst>
      <p:ext uri="{BB962C8B-B14F-4D97-AF65-F5344CB8AC3E}">
        <p14:creationId xmlns:p14="http://schemas.microsoft.com/office/powerpoint/2010/main" val="135045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Spas and mineral </a:t>
            </a:r>
            <a:r>
              <a:rPr lang="en-US" dirty="0" smtClean="0"/>
              <a:t>springs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Thermal bathing in a spa or mineral spring increases hydrostatic pressure on the body, thereby increasing blood circulation and cell oxygenation. The increase in blood flow also helps dissipate waste products from the muscle cells.</a:t>
            </a:r>
          </a:p>
          <a:p>
            <a:r>
              <a:rPr lang="en-US" dirty="0"/>
              <a:t>Bathing in thermal water increases body metabolism, including stimulating the process of digestion. This is important given the need for athletes to replenish fuel stores, especially glycogen, as soon as possible</a:t>
            </a:r>
            <a:r>
              <a:rPr lang="en-US" dirty="0" smtClean="0"/>
              <a:t>.</a:t>
            </a:r>
          </a:p>
          <a:p>
            <a:r>
              <a:rPr lang="en-US" dirty="0" smtClean="0"/>
              <a:t>Only use if no soft tissue injuries are present.</a:t>
            </a:r>
          </a:p>
          <a:p>
            <a:endParaRPr lang="en-US" dirty="0"/>
          </a:p>
          <a:p>
            <a:endParaRPr lang="en-US" dirty="0"/>
          </a:p>
        </p:txBody>
      </p:sp>
    </p:spTree>
    <p:extLst>
      <p:ext uri="{BB962C8B-B14F-4D97-AF65-F5344CB8AC3E}">
        <p14:creationId xmlns:p14="http://schemas.microsoft.com/office/powerpoint/2010/main" val="2612757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Compression</a:t>
            </a:r>
            <a:endParaRPr lang="en-US" dirty="0"/>
          </a:p>
        </p:txBody>
      </p:sp>
      <p:sp>
        <p:nvSpPr>
          <p:cNvPr id="3" name="Content Placeholder 2"/>
          <p:cNvSpPr>
            <a:spLocks noGrp="1"/>
          </p:cNvSpPr>
          <p:nvPr>
            <p:ph idx="1"/>
          </p:nvPr>
        </p:nvSpPr>
        <p:spPr/>
        <p:txBody>
          <a:bodyPr/>
          <a:lstStyle/>
          <a:p>
            <a:r>
              <a:rPr lang="en-US" dirty="0" smtClean="0"/>
              <a:t>Compression via bandaging and taping is common.</a:t>
            </a:r>
          </a:p>
          <a:p>
            <a:r>
              <a:rPr lang="en-US" dirty="0" smtClean="0"/>
              <a:t>Treats injuries by reducing bleeding and swelling.</a:t>
            </a:r>
          </a:p>
          <a:p>
            <a:r>
              <a:rPr lang="en-US" dirty="0" smtClean="0"/>
              <a:t>Also </a:t>
            </a:r>
            <a:r>
              <a:rPr lang="en-US" dirty="0"/>
              <a:t>provides proprioceptive feedback during rehabilitation via support of the injured part</a:t>
            </a:r>
            <a:r>
              <a:rPr lang="en-US" dirty="0" smtClean="0"/>
              <a:t>.</a:t>
            </a:r>
          </a:p>
          <a:p>
            <a:endParaRPr lang="en-US" dirty="0"/>
          </a:p>
          <a:p>
            <a:endParaRPr lang="en-US" dirty="0"/>
          </a:p>
        </p:txBody>
      </p:sp>
    </p:spTree>
    <p:extLst>
      <p:ext uri="{BB962C8B-B14F-4D97-AF65-F5344CB8AC3E}">
        <p14:creationId xmlns:p14="http://schemas.microsoft.com/office/powerpoint/2010/main" val="282178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Compression garments provide mild compression while not limiting movement.</a:t>
            </a:r>
            <a:endParaRPr lang="en-US" dirty="0"/>
          </a:p>
          <a:p>
            <a:r>
              <a:rPr lang="en-US" dirty="0"/>
              <a:t>improved sporting performance</a:t>
            </a:r>
          </a:p>
          <a:p>
            <a:r>
              <a:rPr lang="en-US" dirty="0"/>
              <a:t>clearance of metabolic by-products</a:t>
            </a:r>
          </a:p>
          <a:p>
            <a:r>
              <a:rPr lang="en-US" dirty="0"/>
              <a:t>assistance of recovery from high-intensity exercise.</a:t>
            </a:r>
          </a:p>
          <a:p>
            <a:endParaRPr lang="en-US" dirty="0" smtClean="0">
              <a:solidFill>
                <a:srgbClr val="FF0000"/>
              </a:solidFill>
            </a:endParaRPr>
          </a:p>
        </p:txBody>
      </p:sp>
    </p:spTree>
    <p:extLst>
      <p:ext uri="{BB962C8B-B14F-4D97-AF65-F5344CB8AC3E}">
        <p14:creationId xmlns:p14="http://schemas.microsoft.com/office/powerpoint/2010/main" val="343524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increasing blood flow</a:t>
            </a:r>
          </a:p>
          <a:p>
            <a:r>
              <a:rPr lang="en-US" dirty="0"/>
              <a:t>increasing venous return</a:t>
            </a:r>
          </a:p>
          <a:p>
            <a:r>
              <a:rPr lang="en-US" dirty="0"/>
              <a:t>decreasing blood-lactate levels and enhancing removal</a:t>
            </a:r>
          </a:p>
          <a:p>
            <a:r>
              <a:rPr lang="en-US" dirty="0"/>
              <a:t>reducing blood pooling</a:t>
            </a:r>
          </a:p>
          <a:p>
            <a:r>
              <a:rPr lang="en-US" dirty="0"/>
              <a:t>reducing swelling</a:t>
            </a:r>
          </a:p>
          <a:p>
            <a:r>
              <a:rPr lang="en-US" dirty="0"/>
              <a:t>enhancing proprioception</a:t>
            </a:r>
          </a:p>
          <a:p>
            <a:r>
              <a:rPr lang="en-US" dirty="0"/>
              <a:t>decreasing athletes' perception of muscle soreness (DOMS)</a:t>
            </a:r>
          </a:p>
          <a:p>
            <a:r>
              <a:rPr lang="en-US" dirty="0"/>
              <a:t>decreasing muscle oscillation</a:t>
            </a:r>
          </a:p>
          <a:p>
            <a:r>
              <a:rPr lang="en-US" dirty="0"/>
              <a:t>enhancing warm-up via increasing skin temperature.</a:t>
            </a:r>
          </a:p>
          <a:p>
            <a:endParaRPr lang="en-US" dirty="0"/>
          </a:p>
        </p:txBody>
      </p:sp>
    </p:spTree>
    <p:extLst>
      <p:ext uri="{BB962C8B-B14F-4D97-AF65-F5344CB8AC3E}">
        <p14:creationId xmlns:p14="http://schemas.microsoft.com/office/powerpoint/2010/main" val="1212344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65</TotalTime>
  <Words>894</Words>
  <Application>Microsoft Macintosh PowerPoint</Application>
  <PresentationFormat>On-screen Show (4:3)</PresentationFormat>
  <Paragraphs>142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Physiological Strategies to Enhance Performance and Recovery.</vt:lpstr>
      <vt:lpstr>Physiological Strategies</vt:lpstr>
      <vt:lpstr>Hydrotherapy </vt:lpstr>
      <vt:lpstr>Cryotherapy (ice)</vt:lpstr>
      <vt:lpstr>Hot and cold contrast therapy</vt:lpstr>
      <vt:lpstr>Spas and mineral springs</vt:lpstr>
      <vt:lpstr>Compression</vt:lpstr>
      <vt:lpstr>PowerPoint Presentation</vt:lpstr>
      <vt:lpstr>PowerPoint Presentation</vt:lpstr>
      <vt:lpstr>Massage</vt:lpstr>
      <vt:lpstr>Hyperbaric oxygen therapy</vt:lpstr>
      <vt:lpstr>Sleep</vt:lpstr>
      <vt:lpstr>Question Time!!</vt:lpstr>
      <vt:lpstr>PowerPoint Presentation</vt:lpstr>
      <vt:lpstr>PowerPoint Presentation</vt:lpstr>
      <vt:lpstr>PowerPoint Presentation</vt:lpstr>
      <vt:lpstr>PowerPoint Presentation</vt:lpstr>
    </vt:vector>
  </TitlesOfParts>
  <Company>St Augustines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Physiological Strategies to Enhance Recovery</dc:title>
  <dc:creator>Staff  Member</dc:creator>
  <cp:lastModifiedBy>Staff  Member</cp:lastModifiedBy>
  <cp:revision>11</cp:revision>
  <dcterms:created xsi:type="dcterms:W3CDTF">2012-08-24T22:26:53Z</dcterms:created>
  <dcterms:modified xsi:type="dcterms:W3CDTF">2012-08-24T23:32:30Z</dcterms:modified>
</cp:coreProperties>
</file>