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handoutMasterIdLst>
    <p:handoutMasterId r:id="rId40"/>
  </p:handoutMasterIdLst>
  <p:sldIdLst>
    <p:sldId id="256" r:id="rId2"/>
    <p:sldId id="274" r:id="rId3"/>
    <p:sldId id="275"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6" r:id="rId22"/>
    <p:sldId id="277" r:id="rId23"/>
    <p:sldId id="278" r:id="rId24"/>
    <p:sldId id="279" r:id="rId25"/>
    <p:sldId id="280" r:id="rId26"/>
    <p:sldId id="281" r:id="rId27"/>
    <p:sldId id="283" r:id="rId28"/>
    <p:sldId id="284" r:id="rId29"/>
    <p:sldId id="282"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9" d="100"/>
          <a:sy n="89" d="100"/>
        </p:scale>
        <p:origin x="-112"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B47348-E150-3848-ACDF-6CFA401B6BEE}" type="datetimeFigureOut">
              <a:rPr lang="en-US" smtClean="0"/>
              <a:t>12/02/13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02957E-99D4-A642-BD20-870DC450882B}" type="slidenum">
              <a:rPr lang="en-US" smtClean="0"/>
              <a:t>‹#›</a:t>
            </a:fld>
            <a:endParaRPr lang="en-US"/>
          </a:p>
        </p:txBody>
      </p:sp>
    </p:spTree>
    <p:extLst>
      <p:ext uri="{BB962C8B-B14F-4D97-AF65-F5344CB8AC3E}">
        <p14:creationId xmlns:p14="http://schemas.microsoft.com/office/powerpoint/2010/main" val="21033875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overlayTitle.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79463" y="1597025"/>
            <a:ext cx="7583488" cy="1679575"/>
          </a:xfrm>
        </p:spPr>
        <p:txBody>
          <a:bodyPr anchor="b" anchorCtr="0"/>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79463" y="3276600"/>
            <a:ext cx="7583487" cy="1752600"/>
          </a:xfrm>
        </p:spPr>
        <p:txBody>
          <a:bodyPr/>
          <a:lstStyle>
            <a:lvl1pPr marL="0" indent="0" algn="ctr">
              <a:lnSpc>
                <a:spcPct val="110000"/>
              </a:lnSpc>
              <a:spcBef>
                <a:spcPts val="60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0" name="Picture 9"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727892" y="838200"/>
            <a:ext cx="3474720" cy="4572000"/>
          </a:xfrm>
          <a:prstGeom prst="roundRect">
            <a:avLst>
              <a:gd name="adj" fmla="val 10888"/>
            </a:avLst>
          </a:prstGeom>
          <a:solidFill>
            <a:schemeClr val="bg1">
              <a:lumMod val="75000"/>
            </a:schemeClr>
          </a:solidFill>
          <a:effectLst>
            <a:reflection blurRad="6350" stA="20000" endA="300" endPos="25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12/02/13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779463" y="89647"/>
            <a:ext cx="7583488"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
        <p:nvSpPr>
          <p:cNvPr id="8" name="Text Placeholder 3"/>
          <p:cNvSpPr>
            <a:spLocks noGrp="1"/>
          </p:cNvSpPr>
          <p:nvPr>
            <p:ph type="body" sz="half" idx="2"/>
          </p:nvPr>
        </p:nvSpPr>
        <p:spPr>
          <a:xfrm>
            <a:off x="779463" y="1371600"/>
            <a:ext cx="7583488" cy="13716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9" name="Picture Placeholder 2"/>
          <p:cNvSpPr>
            <a:spLocks noGrp="1"/>
          </p:cNvSpPr>
          <p:nvPr>
            <p:ph type="pic" idx="1"/>
          </p:nvPr>
        </p:nvSpPr>
        <p:spPr>
          <a:xfrm>
            <a:off x="2514600" y="2743200"/>
            <a:ext cx="4114800" cy="28194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marL="365760" indent="-365760">
              <a:defRPr/>
            </a:lvl1pPr>
            <a:lvl2pPr marL="731520" indent="-365760">
              <a:defRPr/>
            </a:lvl2pPr>
            <a:lvl3pPr marL="1097280" indent="-365760">
              <a:defRPr/>
            </a:lvl3pPr>
            <a:lvl4pPr marL="1463040" indent="-365760">
              <a:defRPr/>
            </a:lvl4pPr>
            <a:lvl5pPr marL="1828800" indent="-365760">
              <a:defRPr/>
            </a:lvl5pPr>
            <a:lvl6pPr marL="2194560" indent="-365760">
              <a:defRPr/>
            </a:lvl6pPr>
            <a:lvl7pPr marL="2560320" indent="-365760">
              <a:defRPr/>
            </a:lvl7pPr>
            <a:lvl8pPr marL="2926080" indent="-365760">
              <a:defRPr/>
            </a:lvl8pPr>
            <a:lvl9pPr marL="3291840" indent="-36576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overlayVertical.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39000" y="838200"/>
            <a:ext cx="1676400" cy="5053013"/>
          </a:xfrm>
        </p:spPr>
        <p:txBody>
          <a:bodyPr vert="eaVert"/>
          <a:lstStyle>
            <a:lvl1pPr>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9462" y="838200"/>
            <a:ext cx="6019800" cy="505301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Title Slide with Picture">
    <p:spTree>
      <p:nvGrpSpPr>
        <p:cNvPr id="1" name=""/>
        <p:cNvGrpSpPr/>
        <p:nvPr/>
      </p:nvGrpSpPr>
      <p:grpSpPr>
        <a:xfrm>
          <a:off x="0" y="0"/>
          <a:ext cx="0" cy="0"/>
          <a:chOff x="0" y="0"/>
          <a:chExt cx="0" cy="0"/>
        </a:xfrm>
      </p:grpSpPr>
      <p:pic>
        <p:nvPicPr>
          <p:cNvPr id="9" name="Picture 8" descr="overlayText.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81812" y="3254188"/>
            <a:ext cx="7580376" cy="1685365"/>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400" b="1" kern="120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514600" y="457200"/>
            <a:ext cx="4114800" cy="27432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781812" y="4953000"/>
            <a:ext cx="7580376" cy="914400"/>
          </a:xfrm>
        </p:spPr>
        <p:txBody>
          <a:bodyPr>
            <a:normAutofit/>
          </a:bodyPr>
          <a:lstStyle>
            <a:lvl1pPr marL="0" indent="0" algn="ctr">
              <a:spcBef>
                <a:spcPts val="3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12/02/13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806450" y="1627188"/>
            <a:ext cx="7580376" cy="1682496"/>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44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806450" y="3309411"/>
            <a:ext cx="7580376" cy="1755648"/>
          </a:xfrm>
        </p:spPr>
        <p:txBody>
          <a:bodyPr vert="horz" lIns="91440" tIns="45720" rIns="91440" bIns="45720" rtlCol="0">
            <a:normAutofit/>
          </a:bodyPr>
          <a:lstStyle>
            <a:lvl1pPr marL="0" indent="0" algn="ctr" defTabSz="914400" rtl="0" eaLnBrk="1" latinLnBrk="0" hangingPunct="1">
              <a:lnSpc>
                <a:spcPct val="110000"/>
              </a:lnSpc>
              <a:spcBef>
                <a:spcPts val="600"/>
              </a:spcBef>
              <a:spcAft>
                <a:spcPts val="0"/>
              </a:spcAft>
              <a:buSzPct val="90000"/>
              <a:buFont typeface="Wingdings" pitchFamily="2" charset="2"/>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12/02/13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6788"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48200"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12/02/13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66216"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66216" y="2174875"/>
            <a:ext cx="3529584" cy="3716338"/>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tabLst/>
              <a:defRPr sz="1800"/>
            </a:lvl6pPr>
            <a:lvl7pPr marL="1603375" indent="-231775">
              <a:tabLst/>
              <a:defRPr sz="1800"/>
            </a:lvl7pPr>
            <a:lvl8pPr marL="1828800" indent="-231775">
              <a:tabLst/>
              <a:defRPr sz="1800"/>
            </a:lvl8pPr>
            <a:lvl9pPr marL="2060575" indent="-231775">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3529584" cy="3716338"/>
          </a:xfrm>
        </p:spPr>
        <p:txBody>
          <a:bodyPr>
            <a:noAutofit/>
          </a:bodyPr>
          <a:lstStyle>
            <a:lvl1pPr marL="2317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2pPr>
            <a:lvl3pPr marL="6889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3pPr>
            <a:lvl4pPr marL="9144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4pPr>
            <a:lvl5pPr marL="11461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5pPr>
            <a:lvl6pPr marL="13716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16033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18288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2060575" indent="-231775" algn="l" defTabSz="914400" rtl="0" eaLnBrk="1" latinLnBrk="0" hangingPunct="1">
              <a:buSzPct val="90000"/>
              <a:buFont typeface="Wingdings" pitchFamily="2" charset="2"/>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12/02/13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12/02/13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overlayBlank.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8E36636D-D922-432D-A958-524484B5923D}" type="datetimeFigureOut">
              <a:rPr lang="en-US" smtClean="0"/>
              <a:pPr/>
              <a:t>12/02/13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smtClean="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4727892" y="838200"/>
            <a:ext cx="3474720" cy="4572000"/>
          </a:xfrm>
        </p:spPr>
        <p:txBody>
          <a:bodyPr>
            <a:normAutofit/>
          </a:bodyPr>
          <a:lstStyle>
            <a:lvl1pPr marL="282575" indent="-282575">
              <a:defRPr sz="2400"/>
            </a:lvl1pPr>
            <a:lvl2pPr marL="573088" indent="-282575">
              <a:defRPr sz="2200"/>
            </a:lvl2pPr>
            <a:lvl3pPr marL="855663" indent="-282575">
              <a:defRPr sz="20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12/02/13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overlayText.png"/>
          <p:cNvPicPr>
            <a:picLocks noChangeAspect="1"/>
          </p:cNvPicPr>
          <p:nvPr/>
        </p:nvPicPr>
        <p:blipFill>
          <a:blip r:embed="rId15"/>
          <a:stretch>
            <a:fillRect/>
          </a:stretch>
        </p:blipFill>
        <p:spPr>
          <a:xfrm>
            <a:off x="0" y="0"/>
            <a:ext cx="9144000" cy="6858000"/>
          </a:xfrm>
          <a:prstGeom prst="rect">
            <a:avLst/>
          </a:prstGeom>
        </p:spPr>
      </p:pic>
      <p:sp>
        <p:nvSpPr>
          <p:cNvPr id="2" name="Title Placeholder 1"/>
          <p:cNvSpPr>
            <a:spLocks noGrp="1"/>
          </p:cNvSpPr>
          <p:nvPr>
            <p:ph type="title"/>
          </p:nvPr>
        </p:nvSpPr>
        <p:spPr>
          <a:xfrm>
            <a:off x="779463" y="89647"/>
            <a:ext cx="7583488"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55675" y="1600200"/>
            <a:ext cx="7232650" cy="42910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86400" y="6172200"/>
            <a:ext cx="3200400" cy="365125"/>
          </a:xfrm>
          <a:prstGeom prst="rect">
            <a:avLst/>
          </a:prstGeom>
        </p:spPr>
        <p:txBody>
          <a:bodyPr vert="horz" lIns="91440" tIns="45720" rIns="91440" bIns="45720" rtlCol="0" anchor="ctr"/>
          <a:lstStyle>
            <a:lvl1pPr algn="r">
              <a:defRPr sz="1000" b="1">
                <a:solidFill>
                  <a:schemeClr val="bg1"/>
                </a:solidFill>
              </a:defRPr>
            </a:lvl1pPr>
          </a:lstStyle>
          <a:p>
            <a:fld id="{8E36636D-D922-432D-A958-524484B5923D}" type="datetimeFigureOut">
              <a:rPr lang="en-US" smtClean="0"/>
              <a:pPr/>
              <a:t>12/02/13</a:t>
            </a:fld>
            <a:endParaRPr lang="en-US"/>
          </a:p>
        </p:txBody>
      </p:sp>
      <p:sp>
        <p:nvSpPr>
          <p:cNvPr id="5" name="Footer Placeholder 4"/>
          <p:cNvSpPr>
            <a:spLocks noGrp="1"/>
          </p:cNvSpPr>
          <p:nvPr>
            <p:ph type="ftr" sz="quarter" idx="3"/>
          </p:nvPr>
        </p:nvSpPr>
        <p:spPr>
          <a:xfrm>
            <a:off x="457200" y="6172200"/>
            <a:ext cx="3200400" cy="365125"/>
          </a:xfrm>
          <a:prstGeom prst="rect">
            <a:avLst/>
          </a:prstGeom>
        </p:spPr>
        <p:txBody>
          <a:bodyPr vert="horz" lIns="91440" tIns="45720" rIns="91440" bIns="45720" rtlCol="0" anchor="ctr"/>
          <a:lstStyle>
            <a:lvl1pPr algn="l">
              <a:defRPr sz="1000" b="1">
                <a:solidFill>
                  <a:schemeClr val="bg1"/>
                </a:solidFill>
              </a:defRPr>
            </a:lvl1pPr>
          </a:lstStyle>
          <a:p>
            <a:endParaRPr lang="en-US"/>
          </a:p>
        </p:txBody>
      </p:sp>
      <p:sp>
        <p:nvSpPr>
          <p:cNvPr id="6" name="Slide Number Placeholder 5"/>
          <p:cNvSpPr>
            <a:spLocks noGrp="1"/>
          </p:cNvSpPr>
          <p:nvPr>
            <p:ph type="sldNum" sz="quarter" idx="4"/>
          </p:nvPr>
        </p:nvSpPr>
        <p:spPr>
          <a:xfrm>
            <a:off x="4305300" y="6172200"/>
            <a:ext cx="533400" cy="365125"/>
          </a:xfrm>
          <a:prstGeom prst="rect">
            <a:avLst/>
          </a:prstGeom>
        </p:spPr>
        <p:txBody>
          <a:bodyPr vert="horz" lIns="91440" tIns="45720" rIns="91440" bIns="45720" rtlCol="0" anchor="ctr"/>
          <a:lstStyle>
            <a:lvl1pPr algn="ctr">
              <a:defRPr sz="1000" b="1">
                <a:solidFill>
                  <a:schemeClr val="bg1"/>
                </a:solidFill>
              </a:defRPr>
            </a:lvl1pPr>
          </a:lstStyle>
          <a:p>
            <a:fld id="{DF28FB93-0A08-4E7D-8E63-9EFA29F1E0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Lst>
  <p:txStyles>
    <p:titleStyle>
      <a:lvl1pPr algn="ctr" defTabSz="914400" rtl="0" eaLnBrk="1" latinLnBrk="0" hangingPunct="1">
        <a:lnSpc>
          <a:spcPct val="95000"/>
        </a:lnSpc>
        <a:spcBef>
          <a:spcPct val="0"/>
        </a:spcBef>
        <a:buNone/>
        <a:defRPr sz="4800" b="1" kern="1200">
          <a:solidFill>
            <a:schemeClr val="bg1"/>
          </a:solidFill>
          <a:effectLst>
            <a:outerShdw blurRad="101600" dist="12700" dir="3600000" algn="tl" rotWithShape="0">
              <a:prstClr val="black">
                <a:alpha val="30000"/>
              </a:prstClr>
            </a:outerShdw>
          </a:effectLst>
          <a:latin typeface="+mj-lt"/>
          <a:ea typeface="+mj-ea"/>
          <a:cs typeface="+mj-cs"/>
        </a:defRPr>
      </a:lvl1pPr>
    </p:titleStyle>
    <p:bodyStyle>
      <a:lvl1pPr marL="457200" indent="-457200" algn="l" defTabSz="914400" rtl="0" eaLnBrk="1" latinLnBrk="0" hangingPunct="1">
        <a:spcBef>
          <a:spcPts val="2000"/>
        </a:spcBef>
        <a:spcAft>
          <a:spcPts val="0"/>
        </a:spcAft>
        <a:buSzPct val="90000"/>
        <a:buFont typeface="Wingdings" pitchFamily="2" charset="2"/>
        <a:buChar char=""/>
        <a:defRPr sz="2400" kern="1200">
          <a:solidFill>
            <a:schemeClr val="bg1"/>
          </a:solidFill>
          <a:effectLst>
            <a:outerShdw blurRad="101600" dist="12700" dir="3600000" algn="tl" rotWithShape="0">
              <a:prstClr val="black">
                <a:alpha val="30000"/>
              </a:prstClr>
            </a:outerShdw>
          </a:effectLst>
          <a:latin typeface="+mn-lt"/>
          <a:ea typeface="+mn-ea"/>
          <a:cs typeface="+mn-cs"/>
        </a:defRPr>
      </a:lvl1pPr>
      <a:lvl2pPr marL="914400" indent="-457200" algn="l" defTabSz="914400" rtl="0" eaLnBrk="1" latinLnBrk="0" hangingPunct="1">
        <a:spcBef>
          <a:spcPts val="1000"/>
        </a:spcBef>
        <a:spcAft>
          <a:spcPts val="0"/>
        </a:spcAft>
        <a:buSzPct val="90000"/>
        <a:buFont typeface="Wingdings" pitchFamily="2" charset="2"/>
        <a:buChar char=""/>
        <a:defRPr sz="2200" kern="1200">
          <a:solidFill>
            <a:schemeClr val="bg1"/>
          </a:solidFill>
          <a:effectLst>
            <a:outerShdw blurRad="101600" dist="12700" dir="3600000" algn="tl" rotWithShape="0">
              <a:prstClr val="black">
                <a:alpha val="30000"/>
              </a:prstClr>
            </a:outerShdw>
          </a:effectLst>
          <a:latin typeface="+mn-lt"/>
          <a:ea typeface="+mn-ea"/>
          <a:cs typeface="+mn-cs"/>
        </a:defRPr>
      </a:lvl2pPr>
      <a:lvl3pPr marL="1371600" indent="-457200" algn="l" defTabSz="914400" rtl="0" eaLnBrk="1" latinLnBrk="0" hangingPunct="1">
        <a:spcBef>
          <a:spcPts val="1000"/>
        </a:spcBef>
        <a:spcAft>
          <a:spcPts val="0"/>
        </a:spcAft>
        <a:buSzPct val="90000"/>
        <a:buFont typeface="Wingdings" pitchFamily="2" charset="2"/>
        <a:buChar char=""/>
        <a:defRPr sz="2000" kern="1200">
          <a:solidFill>
            <a:schemeClr val="bg1"/>
          </a:solidFill>
          <a:effectLst>
            <a:outerShdw blurRad="101600" dist="12700" dir="3600000" algn="tl" rotWithShape="0">
              <a:prstClr val="black">
                <a:alpha val="30000"/>
              </a:prstClr>
            </a:outerShdw>
          </a:effectLst>
          <a:latin typeface="+mn-lt"/>
          <a:ea typeface="+mn-ea"/>
          <a:cs typeface="+mn-cs"/>
        </a:defRPr>
      </a:lvl3pPr>
      <a:lvl4pPr marL="18288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4pPr>
      <a:lvl5pPr marL="22860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5pPr>
      <a:lvl6pPr marL="2743200" indent="-457200" algn="l" defTabSz="914400" rtl="0" eaLnBrk="1" latinLnBrk="0" hangingPunct="1">
        <a:spcBef>
          <a:spcPts val="1000"/>
        </a:spcBef>
        <a:buSzPct val="90000"/>
        <a:buFont typeface="Wingdings" pitchFamily="2" charset="2"/>
        <a:buChar char="{"/>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32004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36576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4114800" indent="-457200" algn="l" defTabSz="914400" rtl="0" eaLnBrk="1" latinLnBrk="0" hangingPunct="1">
        <a:spcBef>
          <a:spcPts val="1000"/>
        </a:spcBef>
        <a:buSzPct val="90000"/>
        <a:buFont typeface="Wingdings" pitchFamily="2" charset="2"/>
        <a:buChar char="|"/>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WF8KJZev7u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jacplus.com.au/secure/Searchlight?searchbox=doc-2913"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4083" y="2968806"/>
            <a:ext cx="7583488" cy="1679575"/>
          </a:xfrm>
        </p:spPr>
        <p:txBody>
          <a:bodyPr/>
          <a:lstStyle/>
          <a:p>
            <a:r>
              <a:rPr lang="en-US" dirty="0" smtClean="0"/>
              <a:t>Psychological Strategies to enhance performance and recovery</a:t>
            </a:r>
            <a:endParaRPr lang="en-US" dirty="0"/>
          </a:p>
        </p:txBody>
      </p:sp>
    </p:spTree>
    <p:extLst>
      <p:ext uri="{BB962C8B-B14F-4D97-AF65-F5344CB8AC3E}">
        <p14:creationId xmlns:p14="http://schemas.microsoft.com/office/powerpoint/2010/main" val="1604960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7015" r="-17015"/>
          <a:stretch>
            <a:fillRect/>
          </a:stretch>
        </p:blipFill>
        <p:spPr>
          <a:xfrm>
            <a:off x="0" y="583477"/>
            <a:ext cx="9143999" cy="5680319"/>
          </a:xfrm>
        </p:spPr>
      </p:pic>
    </p:spTree>
    <p:extLst>
      <p:ext uri="{BB962C8B-B14F-4D97-AF65-F5344CB8AC3E}">
        <p14:creationId xmlns:p14="http://schemas.microsoft.com/office/powerpoint/2010/main" val="3374182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theories</a:t>
            </a:r>
            <a:endParaRPr lang="en-US" dirty="0"/>
          </a:p>
        </p:txBody>
      </p:sp>
      <p:sp>
        <p:nvSpPr>
          <p:cNvPr id="3" name="Content Placeholder 2"/>
          <p:cNvSpPr>
            <a:spLocks noGrp="1"/>
          </p:cNvSpPr>
          <p:nvPr>
            <p:ph idx="1"/>
          </p:nvPr>
        </p:nvSpPr>
        <p:spPr/>
        <p:txBody>
          <a:bodyPr/>
          <a:lstStyle/>
          <a:p>
            <a:r>
              <a:rPr lang="en-US" b="1" dirty="0"/>
              <a:t>Catastrophe </a:t>
            </a:r>
            <a:r>
              <a:rPr lang="en-US" b="1" dirty="0" smtClean="0"/>
              <a:t>theory</a:t>
            </a:r>
          </a:p>
          <a:p>
            <a:r>
              <a:rPr lang="en-US" b="1" dirty="0"/>
              <a:t>Optimum arousal theory</a:t>
            </a:r>
          </a:p>
          <a:p>
            <a:r>
              <a:rPr lang="en-US" b="1" dirty="0"/>
              <a:t>Multidimensional arousal–anxiety theory</a:t>
            </a:r>
          </a:p>
          <a:p>
            <a:endParaRPr lang="en-US" b="1" dirty="0"/>
          </a:p>
        </p:txBody>
      </p:sp>
    </p:spTree>
    <p:extLst>
      <p:ext uri="{BB962C8B-B14F-4D97-AF65-F5344CB8AC3E}">
        <p14:creationId xmlns:p14="http://schemas.microsoft.com/office/powerpoint/2010/main" val="2534218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Techniques to increase or decrease arousal levels</a:t>
            </a:r>
          </a:p>
        </p:txBody>
      </p:sp>
      <p:sp>
        <p:nvSpPr>
          <p:cNvPr id="3" name="Content Placeholder 2"/>
          <p:cNvSpPr>
            <a:spLocks noGrp="1"/>
          </p:cNvSpPr>
          <p:nvPr>
            <p:ph idx="1"/>
          </p:nvPr>
        </p:nvSpPr>
        <p:spPr/>
        <p:txBody>
          <a:bodyPr>
            <a:normAutofit fontScale="70000" lnSpcReduction="20000"/>
          </a:bodyPr>
          <a:lstStyle/>
          <a:p>
            <a:r>
              <a:rPr lang="fr-FR" b="1" dirty="0">
                <a:solidFill>
                  <a:srgbClr val="FF0000"/>
                </a:solidFill>
              </a:rPr>
              <a:t>Progressive muscle relaxation (PMR</a:t>
            </a:r>
            <a:r>
              <a:rPr lang="fr-FR" b="1" dirty="0" smtClean="0">
                <a:solidFill>
                  <a:srgbClr val="FF0000"/>
                </a:solidFill>
              </a:rPr>
              <a:t>)</a:t>
            </a:r>
          </a:p>
          <a:p>
            <a:r>
              <a:rPr lang="en-US" dirty="0"/>
              <a:t>Athletes undergo a series of exercises that lead to progressive muscle relaxation and eventually total body relaxation</a:t>
            </a:r>
            <a:r>
              <a:rPr lang="en-US" dirty="0" smtClean="0"/>
              <a:t>.</a:t>
            </a:r>
          </a:p>
          <a:p>
            <a:r>
              <a:rPr lang="en-US" dirty="0" smtClean="0"/>
              <a:t>This </a:t>
            </a:r>
            <a:r>
              <a:rPr lang="en-US" dirty="0"/>
              <a:t>technique is based on the simple premise of tensing </a:t>
            </a:r>
            <a:r>
              <a:rPr lang="en-US" dirty="0" smtClean="0"/>
              <a:t> </a:t>
            </a:r>
            <a:r>
              <a:rPr lang="en-US" dirty="0"/>
              <a:t>one muscle group at a time, followed by a release of the tension. </a:t>
            </a:r>
            <a:endParaRPr lang="en-US" dirty="0" smtClean="0"/>
          </a:p>
          <a:p>
            <a:r>
              <a:rPr lang="en-US" dirty="0" smtClean="0"/>
              <a:t>Through </a:t>
            </a:r>
            <a:r>
              <a:rPr lang="en-US" dirty="0"/>
              <a:t>repetitive practice athletes quickly learn to </a:t>
            </a:r>
            <a:r>
              <a:rPr lang="en-US" dirty="0" err="1"/>
              <a:t>recognise</a:t>
            </a:r>
            <a:r>
              <a:rPr lang="en-US" dirty="0"/>
              <a:t> and distinguish between the associated feelings of a tensed muscle and a completely relaxed muscle</a:t>
            </a:r>
            <a:r>
              <a:rPr lang="en-US" dirty="0" smtClean="0"/>
              <a:t>.</a:t>
            </a:r>
          </a:p>
          <a:p>
            <a:r>
              <a:rPr lang="en-US" dirty="0" smtClean="0"/>
              <a:t> </a:t>
            </a:r>
            <a:r>
              <a:rPr lang="en-US" dirty="0"/>
              <a:t>With this simple knowledge, they can then induce physical muscular relaxation at the first signs of the tension that accompanies over-arousal and associated anxiety. </a:t>
            </a:r>
            <a:endParaRPr lang="en-US" dirty="0" smtClean="0"/>
          </a:p>
          <a:p>
            <a:r>
              <a:rPr lang="en-US" dirty="0" smtClean="0"/>
              <a:t>This </a:t>
            </a:r>
            <a:r>
              <a:rPr lang="en-US" dirty="0"/>
              <a:t>physical relaxation can then help to induce a state of mental relaxation and calmness in many situations.</a:t>
            </a:r>
            <a:endParaRPr lang="fr-FR" b="1" dirty="0"/>
          </a:p>
        </p:txBody>
      </p:sp>
    </p:spTree>
    <p:extLst>
      <p:ext uri="{BB962C8B-B14F-4D97-AF65-F5344CB8AC3E}">
        <p14:creationId xmlns:p14="http://schemas.microsoft.com/office/powerpoint/2010/main" val="4207159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r>
              <a:rPr lang="en-US" b="1" dirty="0" err="1">
                <a:solidFill>
                  <a:srgbClr val="FF0000"/>
                </a:solidFill>
              </a:rPr>
              <a:t>Centred</a:t>
            </a:r>
            <a:r>
              <a:rPr lang="en-US" b="1" dirty="0">
                <a:solidFill>
                  <a:srgbClr val="FF0000"/>
                </a:solidFill>
              </a:rPr>
              <a:t> breathing</a:t>
            </a:r>
          </a:p>
          <a:p>
            <a:r>
              <a:rPr lang="en-US" dirty="0"/>
              <a:t>The technique of breathing to release tension and anxiety can be used before or during performance. This technique helps the athlete to focus while they are preparing for the next action.</a:t>
            </a:r>
          </a:p>
          <a:p>
            <a:endParaRPr lang="en-US" dirty="0"/>
          </a:p>
        </p:txBody>
      </p:sp>
    </p:spTree>
    <p:extLst>
      <p:ext uri="{BB962C8B-B14F-4D97-AF65-F5344CB8AC3E}">
        <p14:creationId xmlns:p14="http://schemas.microsoft.com/office/powerpoint/2010/main" val="188712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rgbClr val="FF0000"/>
                </a:solidFill>
              </a:rPr>
              <a:t>Meditation</a:t>
            </a:r>
          </a:p>
          <a:p>
            <a:r>
              <a:rPr lang="en-US" dirty="0"/>
              <a:t>Meditation involves focusing the mind on a particular thing for a certain period of time. It can involve using a mantra (repeating a calming word or sound), or using blank meditation. Meditation is used to help reduce stress before an event. The aims of this technique are to calm the mind and relax the body.</a:t>
            </a:r>
          </a:p>
          <a:p>
            <a:endParaRPr lang="en-US" dirty="0"/>
          </a:p>
        </p:txBody>
      </p:sp>
    </p:spTree>
    <p:extLst>
      <p:ext uri="{BB962C8B-B14F-4D97-AF65-F5344CB8AC3E}">
        <p14:creationId xmlns:p14="http://schemas.microsoft.com/office/powerpoint/2010/main" val="1426192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rgbClr val="FF0000"/>
                </a:solidFill>
              </a:rPr>
              <a:t>Reading your </a:t>
            </a:r>
            <a:r>
              <a:rPr lang="en-US" b="1" dirty="0" smtClean="0">
                <a:solidFill>
                  <a:srgbClr val="FF0000"/>
                </a:solidFill>
              </a:rPr>
              <a:t>body</a:t>
            </a:r>
            <a:endParaRPr lang="en-US" dirty="0" smtClean="0">
              <a:solidFill>
                <a:srgbClr val="FF0000"/>
              </a:solidFill>
            </a:endParaRPr>
          </a:p>
          <a:p>
            <a:r>
              <a:rPr lang="en-US" dirty="0" smtClean="0"/>
              <a:t>Athletes </a:t>
            </a:r>
            <a:r>
              <a:rPr lang="en-US" dirty="0"/>
              <a:t>can learn to </a:t>
            </a:r>
            <a:r>
              <a:rPr lang="en-US" dirty="0" err="1"/>
              <a:t>recognise</a:t>
            </a:r>
            <a:r>
              <a:rPr lang="en-US" dirty="0"/>
              <a:t> cues that inform them of their readiness for competition. </a:t>
            </a:r>
            <a:endParaRPr lang="en-US" dirty="0" smtClean="0"/>
          </a:p>
          <a:p>
            <a:r>
              <a:rPr lang="en-US" dirty="0" smtClean="0"/>
              <a:t>These </a:t>
            </a:r>
            <a:r>
              <a:rPr lang="en-US" dirty="0"/>
              <a:t>may be physical indicators such as heart rate and breathing rate, or mental cues such as attention and concentration levels.</a:t>
            </a:r>
          </a:p>
        </p:txBody>
      </p:sp>
    </p:spTree>
    <p:extLst>
      <p:ext uri="{BB962C8B-B14F-4D97-AF65-F5344CB8AC3E}">
        <p14:creationId xmlns:p14="http://schemas.microsoft.com/office/powerpoint/2010/main" val="1944262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rgbClr val="FF0000"/>
                </a:solidFill>
              </a:rPr>
              <a:t>Pre-competition ‘psyche up’</a:t>
            </a:r>
          </a:p>
          <a:p>
            <a:r>
              <a:rPr lang="en-US" dirty="0"/>
              <a:t>Athletes raise their arousal levels to desired performance levels before competition through the use of warm-up exercises such as shadow boxing, motivational addresses, music and video footage</a:t>
            </a:r>
            <a:r>
              <a:rPr lang="en-US" dirty="0" smtClean="0"/>
              <a:t>.</a:t>
            </a:r>
          </a:p>
          <a:p>
            <a:r>
              <a:rPr lang="fi-FI" dirty="0" err="1"/>
              <a:t>http://www.youtube.com/watch?v=myyWXKeBsNk</a:t>
            </a:r>
            <a:endParaRPr lang="en-US" dirty="0"/>
          </a:p>
        </p:txBody>
      </p:sp>
    </p:spTree>
    <p:extLst>
      <p:ext uri="{BB962C8B-B14F-4D97-AF65-F5344CB8AC3E}">
        <p14:creationId xmlns:p14="http://schemas.microsoft.com/office/powerpoint/2010/main" val="1225279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Concentration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solidFill>
                  <a:srgbClr val="FF0000"/>
                </a:solidFill>
              </a:rPr>
              <a:t>Concentration is the ability to focus on the task and ignore distractions.</a:t>
            </a:r>
          </a:p>
          <a:p>
            <a:r>
              <a:rPr lang="nl-NL" dirty="0">
                <a:hlinkClick r:id="rId2"/>
              </a:rPr>
              <a:t>http://www.youtube.com/watch?v=</a:t>
            </a:r>
            <a:r>
              <a:rPr lang="nl-NL" dirty="0" smtClean="0">
                <a:hlinkClick r:id="rId2"/>
              </a:rPr>
              <a:t>WF8KJZev7u0</a:t>
            </a:r>
            <a:endParaRPr lang="nl-NL" dirty="0" smtClean="0"/>
          </a:p>
          <a:p>
            <a:r>
              <a:rPr lang="en-US" dirty="0" smtClean="0"/>
              <a:t>Being able to focus can be a major part of performance.</a:t>
            </a:r>
          </a:p>
          <a:p>
            <a:r>
              <a:rPr lang="en-US" dirty="0" smtClean="0"/>
              <a:t>Distractions may include; anxiety, mistakes, fatigue, crowd, opponents “sledging”.</a:t>
            </a:r>
          </a:p>
          <a:p>
            <a:r>
              <a:rPr lang="en-US" dirty="0" smtClean="0"/>
              <a:t>Athletes can improve their level of attention by assessing the </a:t>
            </a:r>
            <a:r>
              <a:rPr lang="en-US" dirty="0" err="1" smtClean="0"/>
              <a:t>attentional</a:t>
            </a:r>
            <a:r>
              <a:rPr lang="en-US" dirty="0" smtClean="0"/>
              <a:t> strengths and weaknesses of the athlete and the demands of the sport.</a:t>
            </a:r>
            <a:endParaRPr lang="nl-NL" dirty="0"/>
          </a:p>
        </p:txBody>
      </p:sp>
    </p:spTree>
    <p:extLst>
      <p:ext uri="{BB962C8B-B14F-4D97-AF65-F5344CB8AC3E}">
        <p14:creationId xmlns:p14="http://schemas.microsoft.com/office/powerpoint/2010/main" val="3969508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Strategies for improving concentration and attention</a:t>
            </a:r>
            <a:endParaRPr lang="en-US" sz="3600" dirty="0"/>
          </a:p>
        </p:txBody>
      </p:sp>
      <p:sp>
        <p:nvSpPr>
          <p:cNvPr id="3" name="Content Placeholder 2"/>
          <p:cNvSpPr>
            <a:spLocks noGrp="1"/>
          </p:cNvSpPr>
          <p:nvPr>
            <p:ph idx="1"/>
          </p:nvPr>
        </p:nvSpPr>
        <p:spPr/>
        <p:txBody>
          <a:bodyPr>
            <a:normAutofit lnSpcReduction="10000"/>
          </a:bodyPr>
          <a:lstStyle/>
          <a:p>
            <a:endParaRPr lang="en-US" dirty="0" smtClean="0"/>
          </a:p>
          <a:p>
            <a:r>
              <a:rPr lang="en-US" dirty="0" err="1"/>
              <a:t>centred</a:t>
            </a:r>
            <a:r>
              <a:rPr lang="en-US" dirty="0"/>
              <a:t> breathing</a:t>
            </a:r>
          </a:p>
          <a:p>
            <a:r>
              <a:rPr lang="en-US" dirty="0"/>
              <a:t>mental imagery and rehearsal (</a:t>
            </a:r>
            <a:r>
              <a:rPr lang="en-US" dirty="0" err="1"/>
              <a:t>visualisation</a:t>
            </a:r>
            <a:r>
              <a:rPr lang="en-US" dirty="0" smtClean="0"/>
              <a:t>)</a:t>
            </a:r>
          </a:p>
          <a:p>
            <a:r>
              <a:rPr lang="en-US" dirty="0"/>
              <a:t>positive self-talk and cue words (</a:t>
            </a:r>
            <a:r>
              <a:rPr lang="en-US" dirty="0" err="1"/>
              <a:t>practise</a:t>
            </a:r>
            <a:r>
              <a:rPr lang="en-US" dirty="0"/>
              <a:t> using words such as ‘relaxed hands’, ‘knees together’)</a:t>
            </a:r>
          </a:p>
          <a:p>
            <a:r>
              <a:rPr lang="en-US" dirty="0" err="1"/>
              <a:t>utilising</a:t>
            </a:r>
            <a:r>
              <a:rPr lang="en-US" dirty="0"/>
              <a:t> a clear pre-performance routine. This is seen when golfers follow a set routine before driving off the </a:t>
            </a:r>
            <a:r>
              <a:rPr lang="en-US" dirty="0" smtClean="0"/>
              <a:t>tee</a:t>
            </a:r>
            <a:endParaRPr lang="en-US" dirty="0"/>
          </a:p>
        </p:txBody>
      </p:sp>
    </p:spTree>
    <p:extLst>
      <p:ext uri="{BB962C8B-B14F-4D97-AF65-F5344CB8AC3E}">
        <p14:creationId xmlns:p14="http://schemas.microsoft.com/office/powerpoint/2010/main" val="923171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Imagery</a:t>
            </a:r>
            <a:endParaRPr lang="en-US" dirty="0"/>
          </a:p>
        </p:txBody>
      </p:sp>
      <p:sp>
        <p:nvSpPr>
          <p:cNvPr id="3" name="Content Placeholder 2"/>
          <p:cNvSpPr>
            <a:spLocks noGrp="1"/>
          </p:cNvSpPr>
          <p:nvPr>
            <p:ph idx="1"/>
          </p:nvPr>
        </p:nvSpPr>
        <p:spPr/>
        <p:txBody>
          <a:bodyPr/>
          <a:lstStyle/>
          <a:p>
            <a:r>
              <a:rPr lang="en-US" dirty="0">
                <a:solidFill>
                  <a:srgbClr val="FF0000"/>
                </a:solidFill>
              </a:rPr>
              <a:t>Mental Imagery (</a:t>
            </a:r>
            <a:r>
              <a:rPr lang="en-US" dirty="0" err="1">
                <a:solidFill>
                  <a:srgbClr val="FF0000"/>
                </a:solidFill>
              </a:rPr>
              <a:t>visualisation</a:t>
            </a:r>
            <a:r>
              <a:rPr lang="en-US" dirty="0">
                <a:solidFill>
                  <a:srgbClr val="FF0000"/>
                </a:solidFill>
              </a:rPr>
              <a:t>) involves Think about performing a skill without actually moving.</a:t>
            </a:r>
          </a:p>
          <a:p>
            <a:r>
              <a:rPr lang="en-US" dirty="0"/>
              <a:t>Is one of the oldest and simplest ways of improving performance psychologically.</a:t>
            </a:r>
          </a:p>
          <a:p>
            <a:endParaRPr lang="en-US" dirty="0"/>
          </a:p>
        </p:txBody>
      </p:sp>
    </p:spTree>
    <p:extLst>
      <p:ext uri="{BB962C8B-B14F-4D97-AF65-F5344CB8AC3E}">
        <p14:creationId xmlns:p14="http://schemas.microsoft.com/office/powerpoint/2010/main" val="2197461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Sports Psychology</a:t>
            </a:r>
            <a:endParaRPr lang="en-US" dirty="0"/>
          </a:p>
        </p:txBody>
      </p:sp>
      <p:sp>
        <p:nvSpPr>
          <p:cNvPr id="3" name="Content Placeholder 2"/>
          <p:cNvSpPr>
            <a:spLocks noGrp="1"/>
          </p:cNvSpPr>
          <p:nvPr>
            <p:ph idx="1"/>
          </p:nvPr>
        </p:nvSpPr>
        <p:spPr/>
        <p:txBody>
          <a:bodyPr/>
          <a:lstStyle/>
          <a:p>
            <a:r>
              <a:rPr lang="en-US" dirty="0" smtClean="0">
                <a:solidFill>
                  <a:srgbClr val="FF0000"/>
                </a:solidFill>
              </a:rPr>
              <a:t>Sports psychology is the sports science that seeks to understand psychological and mental factors that affect performance in sports, and apply these to improve performance.</a:t>
            </a:r>
            <a:endParaRPr lang="en-US" dirty="0">
              <a:solidFill>
                <a:srgbClr val="FF0000"/>
              </a:solidFill>
            </a:endParaRPr>
          </a:p>
        </p:txBody>
      </p:sp>
    </p:spTree>
    <p:extLst>
      <p:ext uri="{BB962C8B-B14F-4D97-AF65-F5344CB8AC3E}">
        <p14:creationId xmlns:p14="http://schemas.microsoft.com/office/powerpoint/2010/main" val="2067600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mental imagery</a:t>
            </a:r>
            <a:endParaRPr lang="en-US" dirty="0"/>
          </a:p>
        </p:txBody>
      </p:sp>
      <p:sp>
        <p:nvSpPr>
          <p:cNvPr id="3" name="Content Placeholder 2"/>
          <p:cNvSpPr>
            <a:spLocks noGrp="1"/>
          </p:cNvSpPr>
          <p:nvPr>
            <p:ph idx="1"/>
          </p:nvPr>
        </p:nvSpPr>
        <p:spPr/>
        <p:txBody>
          <a:bodyPr>
            <a:normAutofit fontScale="85000" lnSpcReduction="10000"/>
          </a:bodyPr>
          <a:lstStyle/>
          <a:p>
            <a:r>
              <a:rPr lang="en-US" dirty="0">
                <a:solidFill>
                  <a:srgbClr val="FF0000"/>
                </a:solidFill>
              </a:rPr>
              <a:t>mental practice </a:t>
            </a:r>
            <a:r>
              <a:rPr lang="en-US" dirty="0"/>
              <a:t>— used for a specific movement or skill, such as a penalty kick in soccer.</a:t>
            </a:r>
          </a:p>
          <a:p>
            <a:r>
              <a:rPr lang="en-US" dirty="0">
                <a:solidFill>
                  <a:srgbClr val="FF0000"/>
                </a:solidFill>
              </a:rPr>
              <a:t>mental rehearsal </a:t>
            </a:r>
            <a:r>
              <a:rPr lang="en-US" dirty="0"/>
              <a:t>— used for a complete athletic performance. The athlete must create as detailed an image as possible, and </a:t>
            </a:r>
            <a:r>
              <a:rPr lang="en-US" dirty="0" err="1"/>
              <a:t>visualise</a:t>
            </a:r>
            <a:r>
              <a:rPr lang="en-US" dirty="0"/>
              <a:t> themselves performing flawlessly in a game environment.</a:t>
            </a:r>
          </a:p>
          <a:p>
            <a:r>
              <a:rPr lang="en-US" dirty="0">
                <a:solidFill>
                  <a:srgbClr val="FF0000"/>
                </a:solidFill>
              </a:rPr>
              <a:t>mental review </a:t>
            </a:r>
            <a:r>
              <a:rPr lang="en-US" dirty="0"/>
              <a:t>— used to recount a past performance. It is important for the athlete to learn from any negative aspects, yet move past them to focus on positive results.</a:t>
            </a:r>
          </a:p>
          <a:p>
            <a:r>
              <a:rPr lang="en-US" dirty="0">
                <a:solidFill>
                  <a:srgbClr val="FF0000"/>
                </a:solidFill>
              </a:rPr>
              <a:t>self-affirmation </a:t>
            </a:r>
            <a:r>
              <a:rPr lang="en-US" dirty="0"/>
              <a:t>— used to improve self-confidence by imagining successful performances.</a:t>
            </a:r>
          </a:p>
          <a:p>
            <a:endParaRPr lang="en-US" dirty="0"/>
          </a:p>
        </p:txBody>
      </p:sp>
    </p:spTree>
    <p:extLst>
      <p:ext uri="{BB962C8B-B14F-4D97-AF65-F5344CB8AC3E}">
        <p14:creationId xmlns:p14="http://schemas.microsoft.com/office/powerpoint/2010/main" val="1945136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p:txBody>
          <a:bodyPr>
            <a:normAutofit fontScale="62500" lnSpcReduction="20000"/>
          </a:bodyPr>
          <a:lstStyle/>
          <a:p>
            <a:r>
              <a:rPr lang="en-US" dirty="0"/>
              <a:t>Define sports psychology</a:t>
            </a:r>
            <a:r>
              <a:rPr lang="en-US" dirty="0" smtClean="0"/>
              <a:t>.</a:t>
            </a:r>
          </a:p>
          <a:p>
            <a:endParaRPr lang="en-US" dirty="0"/>
          </a:p>
          <a:p>
            <a:endParaRPr lang="en-US" dirty="0" smtClean="0"/>
          </a:p>
          <a:p>
            <a:endParaRPr lang="en-US" dirty="0"/>
          </a:p>
          <a:p>
            <a:endParaRPr lang="en-US" dirty="0"/>
          </a:p>
          <a:p>
            <a:r>
              <a:rPr lang="en-US" dirty="0"/>
              <a:t>Briefly explain each of the four Cs used in sports psychology.</a:t>
            </a:r>
          </a:p>
          <a:p>
            <a:endParaRPr lang="en-US" dirty="0" smtClean="0"/>
          </a:p>
          <a:p>
            <a:endParaRPr lang="en-US" dirty="0"/>
          </a:p>
          <a:p>
            <a:endParaRPr lang="en-US" dirty="0" smtClean="0"/>
          </a:p>
          <a:p>
            <a:r>
              <a:rPr lang="en-US" dirty="0" smtClean="0"/>
              <a:t>.</a:t>
            </a:r>
            <a:endParaRPr lang="en-US" dirty="0"/>
          </a:p>
        </p:txBody>
      </p:sp>
    </p:spTree>
    <p:extLst>
      <p:ext uri="{BB962C8B-B14F-4D97-AF65-F5344CB8AC3E}">
        <p14:creationId xmlns:p14="http://schemas.microsoft.com/office/powerpoint/2010/main" val="2062815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5675" y="337320"/>
            <a:ext cx="7232650" cy="5553894"/>
          </a:xfrm>
        </p:spPr>
        <p:txBody>
          <a:bodyPr>
            <a:normAutofit fontScale="85000" lnSpcReduction="20000"/>
          </a:bodyPr>
          <a:lstStyle/>
          <a:p>
            <a:pPr marL="0" indent="0">
              <a:buNone/>
            </a:pPr>
            <a:endParaRPr lang="en-US" dirty="0"/>
          </a:p>
          <a:p>
            <a:r>
              <a:rPr lang="en-US" dirty="0"/>
              <a:t>Name two emotional control factors that can impact on performance</a:t>
            </a:r>
            <a:r>
              <a:rPr lang="en-US" dirty="0" smtClean="0"/>
              <a:t>.</a:t>
            </a:r>
          </a:p>
          <a:p>
            <a:endParaRPr lang="en-US" dirty="0"/>
          </a:p>
          <a:p>
            <a:endParaRPr lang="en-US" dirty="0" smtClean="0"/>
          </a:p>
          <a:p>
            <a:endParaRPr lang="en-US" dirty="0"/>
          </a:p>
          <a:p>
            <a:r>
              <a:rPr lang="en-US" dirty="0"/>
              <a:t>Identify and provide examples of the ways performance anxiety can manifest itself</a:t>
            </a:r>
            <a:r>
              <a:rPr lang="en-US" dirty="0" smtClean="0"/>
              <a:t>.</a:t>
            </a:r>
          </a:p>
          <a:p>
            <a:endParaRPr lang="en-US" dirty="0"/>
          </a:p>
          <a:p>
            <a:endParaRPr lang="en-US" dirty="0" smtClean="0"/>
          </a:p>
          <a:p>
            <a:endParaRPr lang="en-US" dirty="0"/>
          </a:p>
          <a:p>
            <a:r>
              <a:rPr lang="en-US" dirty="0" smtClean="0"/>
              <a:t>.</a:t>
            </a:r>
            <a:endParaRPr lang="en-US" dirty="0"/>
          </a:p>
          <a:p>
            <a:endParaRPr lang="en-US" dirty="0"/>
          </a:p>
        </p:txBody>
      </p:sp>
    </p:spTree>
    <p:extLst>
      <p:ext uri="{BB962C8B-B14F-4D97-AF65-F5344CB8AC3E}">
        <p14:creationId xmlns:p14="http://schemas.microsoft.com/office/powerpoint/2010/main" val="2027000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5675" y="257950"/>
            <a:ext cx="7232650" cy="5633263"/>
          </a:xfrm>
        </p:spPr>
        <p:txBody>
          <a:bodyPr/>
          <a:lstStyle/>
          <a:p>
            <a:pPr marL="0" indent="0">
              <a:buNone/>
            </a:pPr>
            <a:endParaRPr lang="en-US" dirty="0"/>
          </a:p>
          <a:p>
            <a:r>
              <a:rPr lang="en-US" dirty="0"/>
              <a:t>Explain the inverted-U hypothesis. Include a diagram.</a:t>
            </a:r>
          </a:p>
          <a:p>
            <a:endParaRPr lang="en-US" dirty="0"/>
          </a:p>
        </p:txBody>
      </p:sp>
    </p:spTree>
    <p:extLst>
      <p:ext uri="{BB962C8B-B14F-4D97-AF65-F5344CB8AC3E}">
        <p14:creationId xmlns:p14="http://schemas.microsoft.com/office/powerpoint/2010/main" val="1121966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5675" y="218266"/>
            <a:ext cx="7232650" cy="5672948"/>
          </a:xfrm>
        </p:spPr>
        <p:txBody>
          <a:bodyPr>
            <a:normAutofit fontScale="92500" lnSpcReduction="10000"/>
          </a:bodyPr>
          <a:lstStyle/>
          <a:p>
            <a:r>
              <a:rPr lang="en-US" dirty="0"/>
              <a:t>List common distractions that can affect an athlete's ability to concentrate</a:t>
            </a:r>
            <a:r>
              <a:rPr lang="en-US" dirty="0" smtClean="0"/>
              <a:t>.</a:t>
            </a:r>
          </a:p>
          <a:p>
            <a:endParaRPr lang="en-US" dirty="0"/>
          </a:p>
          <a:p>
            <a:endParaRPr lang="en-US" dirty="0" smtClean="0"/>
          </a:p>
          <a:p>
            <a:endParaRPr lang="en-US" dirty="0"/>
          </a:p>
          <a:p>
            <a:r>
              <a:rPr lang="en-US" dirty="0"/>
              <a:t>Suggest ways coaches can assist athletes to improve their level of concentration.</a:t>
            </a:r>
          </a:p>
          <a:p>
            <a:endParaRPr lang="en-US" dirty="0" smtClean="0"/>
          </a:p>
          <a:p>
            <a:endParaRPr lang="en-US" dirty="0"/>
          </a:p>
          <a:p>
            <a:endParaRPr lang="en-US" dirty="0" smtClean="0"/>
          </a:p>
          <a:p>
            <a:r>
              <a:rPr lang="en-US" dirty="0"/>
              <a:t>.</a:t>
            </a:r>
          </a:p>
        </p:txBody>
      </p:sp>
    </p:spTree>
    <p:extLst>
      <p:ext uri="{BB962C8B-B14F-4D97-AF65-F5344CB8AC3E}">
        <p14:creationId xmlns:p14="http://schemas.microsoft.com/office/powerpoint/2010/main" val="2752312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5675" y="277792"/>
            <a:ext cx="7232650" cy="5613421"/>
          </a:xfrm>
        </p:spPr>
        <p:txBody>
          <a:bodyPr>
            <a:normAutofit fontScale="92500" lnSpcReduction="10000"/>
          </a:bodyPr>
          <a:lstStyle/>
          <a:p>
            <a:r>
              <a:rPr lang="en-US" dirty="0"/>
              <a:t>Describe each of the techniques that can be used to control performance anxiety and </a:t>
            </a:r>
            <a:r>
              <a:rPr lang="en-US" dirty="0" smtClean="0"/>
              <a:t>arousal.</a:t>
            </a:r>
          </a:p>
          <a:p>
            <a:endParaRPr lang="en-US" dirty="0"/>
          </a:p>
          <a:p>
            <a:endParaRPr lang="en-US" dirty="0" smtClean="0"/>
          </a:p>
          <a:p>
            <a:r>
              <a:rPr lang="en-US" dirty="0"/>
              <a:t>Identify the techniques that involve the use of mental imagery and provide </a:t>
            </a:r>
            <a:r>
              <a:rPr lang="en-US" dirty="0" smtClean="0"/>
              <a:t>detailed </a:t>
            </a:r>
            <a:r>
              <a:rPr lang="en-US" dirty="0"/>
              <a:t>examples for each technique</a:t>
            </a:r>
            <a:r>
              <a:rPr lang="en-US" dirty="0" smtClean="0"/>
              <a:t>.</a:t>
            </a:r>
          </a:p>
          <a:p>
            <a:endParaRPr lang="en-US" dirty="0"/>
          </a:p>
          <a:p>
            <a:endParaRPr lang="en-US" dirty="0" smtClean="0"/>
          </a:p>
          <a:p>
            <a:endParaRPr lang="en-US" dirty="0"/>
          </a:p>
          <a:p>
            <a:r>
              <a:rPr lang="en-US" dirty="0" smtClean="0"/>
              <a:t>.</a:t>
            </a:r>
            <a:endParaRPr lang="en-US" dirty="0"/>
          </a:p>
        </p:txBody>
      </p:sp>
    </p:spTree>
    <p:extLst>
      <p:ext uri="{BB962C8B-B14F-4D97-AF65-F5344CB8AC3E}">
        <p14:creationId xmlns:p14="http://schemas.microsoft.com/office/powerpoint/2010/main" val="2001913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5675" y="257950"/>
            <a:ext cx="7232650" cy="5633263"/>
          </a:xfrm>
        </p:spPr>
        <p:txBody>
          <a:bodyPr>
            <a:normAutofit lnSpcReduction="10000"/>
          </a:bodyPr>
          <a:lstStyle/>
          <a:p>
            <a:r>
              <a:rPr lang="en-US" dirty="0"/>
              <a:t>Pre-performance routines have been identified as a strategy to assist an athlete's concentration. Choose three sports and describe a pre-performance routine that may be used in each of those sports</a:t>
            </a:r>
            <a:r>
              <a:rPr lang="en-US" dirty="0" smtClean="0"/>
              <a:t>.</a:t>
            </a:r>
          </a:p>
          <a:p>
            <a:endParaRPr lang="en-US" dirty="0"/>
          </a:p>
          <a:p>
            <a:endParaRPr lang="en-US" dirty="0" smtClean="0"/>
          </a:p>
          <a:p>
            <a:endParaRPr lang="en-US" dirty="0"/>
          </a:p>
          <a:p>
            <a:endParaRPr lang="en-US" dirty="0" smtClean="0"/>
          </a:p>
          <a:p>
            <a:endParaRPr lang="en-US" dirty="0"/>
          </a:p>
          <a:p>
            <a:r>
              <a:rPr lang="en-US" dirty="0" smtClean="0"/>
              <a:t>Do Sport Competition Anxiety Test on </a:t>
            </a:r>
            <a:r>
              <a:rPr lang="en-US" dirty="0" err="1" smtClean="0"/>
              <a:t>eBookplus</a:t>
            </a:r>
            <a:r>
              <a:rPr lang="en-US" dirty="0" smtClean="0"/>
              <a:t> </a:t>
            </a:r>
            <a:r>
              <a:rPr lang="en-US" b="1" dirty="0"/>
              <a:t>Searchlight ID: </a:t>
            </a:r>
            <a:r>
              <a:rPr lang="en-US" b="1" dirty="0">
                <a:hlinkClick r:id="rId2"/>
              </a:rPr>
              <a:t>doc-2913</a:t>
            </a:r>
            <a:endParaRPr lang="en-US" dirty="0"/>
          </a:p>
        </p:txBody>
      </p:sp>
    </p:spTree>
    <p:extLst>
      <p:ext uri="{BB962C8B-B14F-4D97-AF65-F5344CB8AC3E}">
        <p14:creationId xmlns:p14="http://schemas.microsoft.com/office/powerpoint/2010/main" val="3532112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Confidence</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Self confidence is what an individual has when they think they can successfully complete a task</a:t>
            </a:r>
            <a:r>
              <a:rPr lang="en-US" dirty="0" smtClean="0"/>
              <a:t>. They will</a:t>
            </a:r>
          </a:p>
          <a:p>
            <a:pPr lvl="1"/>
            <a:r>
              <a:rPr lang="en-US" dirty="0"/>
              <a:t>persevere even when things are not going to plan</a:t>
            </a:r>
          </a:p>
          <a:p>
            <a:pPr lvl="1"/>
            <a:r>
              <a:rPr lang="en-US" dirty="0"/>
              <a:t>show enthusiasm and motivation</a:t>
            </a:r>
          </a:p>
          <a:p>
            <a:pPr lvl="1"/>
            <a:r>
              <a:rPr lang="en-US" dirty="0"/>
              <a:t>be positive in their approach and take their share of the responsibility in success and failure</a:t>
            </a:r>
            <a:r>
              <a:rPr lang="en-US" dirty="0" smtClean="0"/>
              <a:t>.</a:t>
            </a:r>
            <a:endParaRPr lang="en-US" dirty="0"/>
          </a:p>
        </p:txBody>
      </p:sp>
    </p:spTree>
    <p:extLst>
      <p:ext uri="{BB962C8B-B14F-4D97-AF65-F5344CB8AC3E}">
        <p14:creationId xmlns:p14="http://schemas.microsoft.com/office/powerpoint/2010/main" val="4202300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Confidence can be lost when athletes start focusing on things that are outside their control such as other competitors performances or become overly critical of themselves, this can often be </a:t>
            </a:r>
            <a:r>
              <a:rPr lang="en-US" dirty="0" err="1" smtClean="0"/>
              <a:t>reffered</a:t>
            </a:r>
            <a:r>
              <a:rPr lang="en-US" dirty="0" smtClean="0"/>
              <a:t> to as </a:t>
            </a:r>
            <a:r>
              <a:rPr lang="en-US" dirty="0" smtClean="0">
                <a:solidFill>
                  <a:srgbClr val="FF0000"/>
                </a:solidFill>
              </a:rPr>
              <a:t>choking.</a:t>
            </a:r>
          </a:p>
          <a:p>
            <a:r>
              <a:rPr lang="en-US" dirty="0" smtClean="0"/>
              <a:t>They can lose focus, increase HR, muscle tension and develop anxiety about the skill.  </a:t>
            </a:r>
          </a:p>
          <a:p>
            <a:r>
              <a:rPr lang="en-US" smtClean="0"/>
              <a:t>Extra reading </a:t>
            </a:r>
            <a:r>
              <a:rPr lang="en-US" dirty="0" smtClean="0"/>
              <a:t>“Kicking at goal all in the mind”</a:t>
            </a:r>
            <a:endParaRPr lang="en-US" dirty="0"/>
          </a:p>
        </p:txBody>
      </p:sp>
    </p:spTree>
    <p:extLst>
      <p:ext uri="{BB962C8B-B14F-4D97-AF65-F5344CB8AC3E}">
        <p14:creationId xmlns:p14="http://schemas.microsoft.com/office/powerpoint/2010/main" val="3920323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a:t>
            </a:r>
            <a:endParaRPr lang="en-US" dirty="0"/>
          </a:p>
        </p:txBody>
      </p:sp>
      <p:sp>
        <p:nvSpPr>
          <p:cNvPr id="3" name="Content Placeholder 2"/>
          <p:cNvSpPr>
            <a:spLocks noGrp="1"/>
          </p:cNvSpPr>
          <p:nvPr>
            <p:ph idx="1"/>
          </p:nvPr>
        </p:nvSpPr>
        <p:spPr/>
        <p:txBody>
          <a:bodyPr/>
          <a:lstStyle/>
          <a:p>
            <a:r>
              <a:rPr lang="en-US" dirty="0"/>
              <a:t>Successful sports performance depends on the athlete being fully committed and motivated towards achieving their goals</a:t>
            </a:r>
            <a:r>
              <a:rPr lang="en-US" dirty="0" smtClean="0"/>
              <a:t>.</a:t>
            </a:r>
          </a:p>
          <a:p>
            <a:r>
              <a:rPr lang="en-US" dirty="0"/>
              <a:t>Motivation may be defined as ‘the causes of the initiation, maintenance and intensity of </a:t>
            </a:r>
            <a:r>
              <a:rPr lang="en-US" dirty="0" err="1"/>
              <a:t>behaviour</a:t>
            </a:r>
            <a:r>
              <a:rPr lang="en-US" dirty="0"/>
              <a:t>’. </a:t>
            </a:r>
            <a:endParaRPr lang="en-US" dirty="0" smtClean="0"/>
          </a:p>
          <a:p>
            <a:r>
              <a:rPr lang="en-US" dirty="0" smtClean="0"/>
              <a:t>Motivation </a:t>
            </a:r>
            <a:r>
              <a:rPr lang="en-US" dirty="0"/>
              <a:t>is a reason for participating in an activity, learning the skills involved, training and </a:t>
            </a:r>
            <a:r>
              <a:rPr lang="en-US" dirty="0" err="1"/>
              <a:t>practising</a:t>
            </a:r>
            <a:r>
              <a:rPr lang="en-US" dirty="0"/>
              <a:t>, and dedicating effort to improvement.</a:t>
            </a:r>
          </a:p>
        </p:txBody>
      </p:sp>
    </p:spTree>
    <p:extLst>
      <p:ext uri="{BB962C8B-B14F-4D97-AF65-F5344CB8AC3E}">
        <p14:creationId xmlns:p14="http://schemas.microsoft.com/office/powerpoint/2010/main" val="498945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610" y="667199"/>
            <a:ext cx="8176512" cy="6170959"/>
          </a:xfrm>
        </p:spPr>
        <p:txBody>
          <a:bodyPr>
            <a:normAutofit/>
          </a:bodyPr>
          <a:lstStyle/>
          <a:p>
            <a:r>
              <a:rPr lang="en-US" dirty="0"/>
              <a:t>‘There are four major performance skills for all elite sportsmen and women, these being technical, physical, tactical and mental. The latter skill is one that can make the crucial difference for athletes performing consistently to their abilities. Sport psychology has played a significant role in the understanding, training and ultimately the use of mental skills for peak performance.’</a:t>
            </a:r>
          </a:p>
          <a:p>
            <a:r>
              <a:rPr lang="en-US" dirty="0"/>
              <a:t>John Buchanan, former coach of the Australian cricket team</a:t>
            </a:r>
          </a:p>
          <a:p>
            <a:r>
              <a:rPr lang="en-US" i="1" dirty="0"/>
              <a:t>Source:</a:t>
            </a:r>
            <a:r>
              <a:rPr lang="en-US" dirty="0"/>
              <a:t> Australian Psychological Society Ltd.</a:t>
            </a:r>
          </a:p>
          <a:p>
            <a:endParaRPr lang="en-US" dirty="0"/>
          </a:p>
        </p:txBody>
      </p:sp>
    </p:spTree>
    <p:extLst>
      <p:ext uri="{BB962C8B-B14F-4D97-AF65-F5344CB8AC3E}">
        <p14:creationId xmlns:p14="http://schemas.microsoft.com/office/powerpoint/2010/main" val="3251982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Athletes with high levels of motivation often exhibit the following characteristics:</a:t>
            </a:r>
          </a:p>
          <a:p>
            <a:pPr lvl="1"/>
            <a:r>
              <a:rPr lang="en-US" dirty="0"/>
              <a:t>a desire for success</a:t>
            </a:r>
          </a:p>
          <a:p>
            <a:pPr lvl="1"/>
            <a:r>
              <a:rPr lang="en-US" dirty="0"/>
              <a:t>a willingness to take risks</a:t>
            </a:r>
          </a:p>
          <a:p>
            <a:pPr lvl="1"/>
            <a:r>
              <a:rPr lang="en-US" dirty="0"/>
              <a:t>an acknowledgement of their own ability as crucial to their success</a:t>
            </a:r>
          </a:p>
          <a:p>
            <a:pPr lvl="1"/>
            <a:r>
              <a:rPr lang="en-US" dirty="0"/>
              <a:t>an ability to increase their effort and concentration as the task difficulty increases.</a:t>
            </a:r>
          </a:p>
          <a:p>
            <a:endParaRPr lang="en-US" dirty="0"/>
          </a:p>
        </p:txBody>
      </p:sp>
    </p:spTree>
    <p:extLst>
      <p:ext uri="{BB962C8B-B14F-4D97-AF65-F5344CB8AC3E}">
        <p14:creationId xmlns:p14="http://schemas.microsoft.com/office/powerpoint/2010/main" val="258159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setting</a:t>
            </a:r>
            <a:endParaRPr lang="en-US" dirty="0"/>
          </a:p>
        </p:txBody>
      </p:sp>
      <p:sp>
        <p:nvSpPr>
          <p:cNvPr id="3" name="Content Placeholder 2"/>
          <p:cNvSpPr>
            <a:spLocks noGrp="1"/>
          </p:cNvSpPr>
          <p:nvPr>
            <p:ph idx="1"/>
          </p:nvPr>
        </p:nvSpPr>
        <p:spPr/>
        <p:txBody>
          <a:bodyPr/>
          <a:lstStyle/>
          <a:p>
            <a:r>
              <a:rPr lang="en-US" dirty="0" smtClean="0"/>
              <a:t>Goal setting is an extremely effective motivational technique. </a:t>
            </a:r>
          </a:p>
          <a:p>
            <a:r>
              <a:rPr lang="en-US" dirty="0" smtClean="0"/>
              <a:t>However to be a successful tool they need to be applied properly.</a:t>
            </a:r>
          </a:p>
          <a:p>
            <a:r>
              <a:rPr lang="en-US" dirty="0" smtClean="0"/>
              <a:t>A good way to ensure this happens is by applying a SMARTER principle when setting goals.</a:t>
            </a:r>
            <a:endParaRPr lang="en-US" dirty="0"/>
          </a:p>
        </p:txBody>
      </p:sp>
    </p:spTree>
    <p:extLst>
      <p:ext uri="{BB962C8B-B14F-4D97-AF65-F5344CB8AC3E}">
        <p14:creationId xmlns:p14="http://schemas.microsoft.com/office/powerpoint/2010/main" val="1503798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SMARTER</a:t>
            </a:r>
            <a:endParaRPr lang="en-US" dirty="0"/>
          </a:p>
        </p:txBody>
      </p:sp>
      <p:sp>
        <p:nvSpPr>
          <p:cNvPr id="3" name="Content Placeholder 2"/>
          <p:cNvSpPr>
            <a:spLocks noGrp="1"/>
          </p:cNvSpPr>
          <p:nvPr>
            <p:ph idx="1"/>
          </p:nvPr>
        </p:nvSpPr>
        <p:spPr>
          <a:xfrm>
            <a:off x="955675" y="1600200"/>
            <a:ext cx="7232650" cy="4792133"/>
          </a:xfrm>
        </p:spPr>
        <p:txBody>
          <a:bodyPr>
            <a:normAutofit fontScale="62500" lnSpcReduction="20000"/>
          </a:bodyPr>
          <a:lstStyle/>
          <a:p>
            <a:r>
              <a:rPr lang="en-US" dirty="0">
                <a:solidFill>
                  <a:srgbClr val="FF0000"/>
                </a:solidFill>
              </a:rPr>
              <a:t>Specific</a:t>
            </a:r>
            <a:r>
              <a:rPr lang="en-US" dirty="0"/>
              <a:t> — athletes and coaches should make their goals as specific and detailed as possible.</a:t>
            </a:r>
          </a:p>
          <a:p>
            <a:r>
              <a:rPr lang="en-US" dirty="0">
                <a:solidFill>
                  <a:srgbClr val="FF0000"/>
                </a:solidFill>
              </a:rPr>
              <a:t>Measurable</a:t>
            </a:r>
            <a:r>
              <a:rPr lang="en-US" dirty="0"/>
              <a:t> — goals should be measurable and assessed against a standard or previous performance, otherwise there is no way of determining whether or not they were achieved.</a:t>
            </a:r>
          </a:p>
          <a:p>
            <a:r>
              <a:rPr lang="en-US" dirty="0">
                <a:solidFill>
                  <a:srgbClr val="FF0000"/>
                </a:solidFill>
              </a:rPr>
              <a:t>Accepted</a:t>
            </a:r>
            <a:r>
              <a:rPr lang="en-US" dirty="0"/>
              <a:t> — all of the parties involved in the setting of the goals (e.g. the athlete, coach, manager, family members) should accept them.</a:t>
            </a:r>
          </a:p>
          <a:p>
            <a:r>
              <a:rPr lang="en-US" dirty="0">
                <a:solidFill>
                  <a:srgbClr val="FF0000"/>
                </a:solidFill>
              </a:rPr>
              <a:t>Realistic</a:t>
            </a:r>
            <a:r>
              <a:rPr lang="en-US" dirty="0"/>
              <a:t> — goals need to be challenging, but also achievable. Goals should be framed in a positive manner and focused most importantly on improvement, rather than just on winning.</a:t>
            </a:r>
          </a:p>
          <a:p>
            <a:r>
              <a:rPr lang="en-US" dirty="0" err="1">
                <a:solidFill>
                  <a:srgbClr val="FF0000"/>
                </a:solidFill>
              </a:rPr>
              <a:t>Timeframed</a:t>
            </a:r>
            <a:r>
              <a:rPr lang="en-US" dirty="0"/>
              <a:t> — short-term and long-term goals should be set and there should be a specific date for when they will be achieved.</a:t>
            </a:r>
          </a:p>
          <a:p>
            <a:r>
              <a:rPr lang="en-US" dirty="0">
                <a:solidFill>
                  <a:srgbClr val="FF0000"/>
                </a:solidFill>
              </a:rPr>
              <a:t>Exciting </a:t>
            </a:r>
            <a:r>
              <a:rPr lang="en-US" dirty="0"/>
              <a:t>— the goals set should challenge, excite and inspire the athlete.</a:t>
            </a:r>
          </a:p>
          <a:p>
            <a:r>
              <a:rPr lang="en-US" dirty="0">
                <a:solidFill>
                  <a:srgbClr val="FF0000"/>
                </a:solidFill>
              </a:rPr>
              <a:t>Recorded</a:t>
            </a:r>
            <a:r>
              <a:rPr lang="en-US" dirty="0"/>
              <a:t> — the agreed goals should be recorded by the coach and the athlete so as to provide a constant reminder and to act as a source of motivation.</a:t>
            </a:r>
          </a:p>
          <a:p>
            <a:endParaRPr lang="en-US" dirty="0"/>
          </a:p>
        </p:txBody>
      </p:sp>
    </p:spTree>
    <p:extLst>
      <p:ext uri="{BB962C8B-B14F-4D97-AF65-F5344CB8AC3E}">
        <p14:creationId xmlns:p14="http://schemas.microsoft.com/office/powerpoint/2010/main" val="4141466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p:txBody>
          <a:bodyPr/>
          <a:lstStyle/>
          <a:p>
            <a:r>
              <a:rPr lang="en-US" dirty="0" smtClean="0"/>
              <a:t>Have a go at the applying the SMARTER principle for yourself on the handout provided by </a:t>
            </a:r>
            <a:r>
              <a:rPr lang="en-US" dirty="0" err="1" smtClean="0"/>
              <a:t>Mr</a:t>
            </a:r>
            <a:r>
              <a:rPr lang="en-US" dirty="0" smtClean="0"/>
              <a:t> Saunders.</a:t>
            </a:r>
          </a:p>
          <a:p>
            <a:endParaRPr lang="en-US" dirty="0"/>
          </a:p>
        </p:txBody>
      </p:sp>
    </p:spTree>
    <p:extLst>
      <p:ext uri="{BB962C8B-B14F-4D97-AF65-F5344CB8AC3E}">
        <p14:creationId xmlns:p14="http://schemas.microsoft.com/office/powerpoint/2010/main" val="2540207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Intrinsic </a:t>
            </a:r>
            <a:r>
              <a:rPr lang="en-US" dirty="0" err="1" smtClean="0"/>
              <a:t>vs</a:t>
            </a:r>
            <a:r>
              <a:rPr lang="en-US" dirty="0" smtClean="0"/>
              <a:t> Extrinsic Motivation</a:t>
            </a:r>
            <a:endParaRPr lang="en-US" dirty="0"/>
          </a:p>
        </p:txBody>
      </p:sp>
      <p:sp>
        <p:nvSpPr>
          <p:cNvPr id="3" name="Content Placeholder 2"/>
          <p:cNvSpPr>
            <a:spLocks noGrp="1"/>
          </p:cNvSpPr>
          <p:nvPr>
            <p:ph idx="1"/>
          </p:nvPr>
        </p:nvSpPr>
        <p:spPr/>
        <p:txBody>
          <a:bodyPr/>
          <a:lstStyle/>
          <a:p>
            <a:r>
              <a:rPr lang="en-US" dirty="0">
                <a:solidFill>
                  <a:srgbClr val="FF0000"/>
                </a:solidFill>
              </a:rPr>
              <a:t>Intrinsic motivation comes from within and occurs when factors such as enjoyment, satisfaction, improvement and enhanced feelings of self-worth are the primary motivation for performance</a:t>
            </a:r>
            <a:r>
              <a:rPr lang="en-US" dirty="0" smtClean="0">
                <a:solidFill>
                  <a:srgbClr val="FF0000"/>
                </a:solidFill>
              </a:rPr>
              <a:t>.</a:t>
            </a:r>
          </a:p>
          <a:p>
            <a:r>
              <a:rPr lang="en-US" dirty="0">
                <a:solidFill>
                  <a:srgbClr val="FF0000"/>
                </a:solidFill>
              </a:rPr>
              <a:t>Extrinsic motivation has an external focus and usually involves some form of material benefit such as financial reward (prize money), awards and trophies, glory and recognition.</a:t>
            </a:r>
          </a:p>
        </p:txBody>
      </p:sp>
    </p:spTree>
    <p:extLst>
      <p:ext uri="{BB962C8B-B14F-4D97-AF65-F5344CB8AC3E}">
        <p14:creationId xmlns:p14="http://schemas.microsoft.com/office/powerpoint/2010/main" val="472407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Most researchers agree that intrinsic motivation to perform is more desirable than extrinsic motivation, as it will serve as a more powerful and sustainable source of motivation.</a:t>
            </a:r>
          </a:p>
        </p:txBody>
      </p:sp>
    </p:spTree>
    <p:extLst>
      <p:ext uri="{BB962C8B-B14F-4D97-AF65-F5344CB8AC3E}">
        <p14:creationId xmlns:p14="http://schemas.microsoft.com/office/powerpoint/2010/main" val="2425341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p:txBody>
          <a:bodyPr>
            <a:normAutofit fontScale="85000" lnSpcReduction="20000"/>
          </a:bodyPr>
          <a:lstStyle/>
          <a:p>
            <a:r>
              <a:rPr lang="en-US" dirty="0"/>
              <a:t>Define confidence</a:t>
            </a:r>
            <a:r>
              <a:rPr lang="en-US" dirty="0" smtClean="0"/>
              <a:t>.</a:t>
            </a:r>
          </a:p>
          <a:p>
            <a:endParaRPr lang="en-US" dirty="0"/>
          </a:p>
          <a:p>
            <a:pPr marL="0" indent="0">
              <a:buNone/>
            </a:pPr>
            <a:endParaRPr lang="en-US" dirty="0"/>
          </a:p>
          <a:p>
            <a:r>
              <a:rPr lang="en-US" dirty="0"/>
              <a:t>Describe choking and identify reasons why athletes might choke during critical moments in performance</a:t>
            </a:r>
            <a:r>
              <a:rPr lang="en-US" dirty="0" smtClean="0"/>
              <a:t>.</a:t>
            </a:r>
          </a:p>
          <a:p>
            <a:endParaRPr lang="en-US" dirty="0"/>
          </a:p>
          <a:p>
            <a:endParaRPr lang="en-US" dirty="0" smtClean="0"/>
          </a:p>
          <a:p>
            <a:endParaRPr lang="en-US" dirty="0"/>
          </a:p>
          <a:p>
            <a:r>
              <a:rPr lang="en-US" dirty="0" smtClean="0"/>
              <a:t>,</a:t>
            </a:r>
            <a:endParaRPr lang="en-US" dirty="0"/>
          </a:p>
          <a:p>
            <a:endParaRPr lang="en-US" dirty="0"/>
          </a:p>
        </p:txBody>
      </p:sp>
    </p:spTree>
    <p:extLst>
      <p:ext uri="{BB962C8B-B14F-4D97-AF65-F5344CB8AC3E}">
        <p14:creationId xmlns:p14="http://schemas.microsoft.com/office/powerpoint/2010/main" val="3634542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5675" y="282238"/>
            <a:ext cx="7232650" cy="5608975"/>
          </a:xfrm>
        </p:spPr>
        <p:txBody>
          <a:bodyPr>
            <a:normAutofit fontScale="92500" lnSpcReduction="10000"/>
          </a:bodyPr>
          <a:lstStyle/>
          <a:p>
            <a:r>
              <a:rPr lang="en-US" dirty="0"/>
              <a:t>Describe ways an athlete can improve their confidence</a:t>
            </a:r>
            <a:r>
              <a:rPr lang="en-US" dirty="0" smtClean="0"/>
              <a:t>.</a:t>
            </a:r>
          </a:p>
          <a:p>
            <a:endParaRPr lang="en-US" dirty="0"/>
          </a:p>
          <a:p>
            <a:endParaRPr lang="en-US" dirty="0" smtClean="0"/>
          </a:p>
          <a:p>
            <a:endParaRPr lang="en-US" dirty="0"/>
          </a:p>
          <a:p>
            <a:r>
              <a:rPr lang="en-US" dirty="0"/>
              <a:t>List the characteristics of a highly motivated athlete.</a:t>
            </a:r>
          </a:p>
          <a:p>
            <a:endParaRPr lang="en-US" dirty="0" smtClean="0"/>
          </a:p>
          <a:p>
            <a:endParaRPr lang="en-US" dirty="0"/>
          </a:p>
          <a:p>
            <a:endParaRPr lang="en-US" dirty="0" smtClean="0"/>
          </a:p>
          <a:p>
            <a:r>
              <a:rPr lang="en-US" dirty="0"/>
              <a:t>.</a:t>
            </a:r>
          </a:p>
        </p:txBody>
      </p:sp>
    </p:spTree>
    <p:extLst>
      <p:ext uri="{BB962C8B-B14F-4D97-AF65-F5344CB8AC3E}">
        <p14:creationId xmlns:p14="http://schemas.microsoft.com/office/powerpoint/2010/main" val="246807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5675" y="266558"/>
            <a:ext cx="7232650" cy="5624655"/>
          </a:xfrm>
        </p:spPr>
        <p:txBody>
          <a:bodyPr>
            <a:normAutofit/>
          </a:bodyPr>
          <a:lstStyle/>
          <a:p>
            <a:r>
              <a:rPr lang="en-US" dirty="0"/>
              <a:t>Explain the acronym SMARTER and what it relates to.</a:t>
            </a:r>
            <a:endParaRPr lang="en-US" dirty="0" smtClean="0"/>
          </a:p>
          <a:p>
            <a:endParaRPr lang="en-US" dirty="0"/>
          </a:p>
          <a:p>
            <a:endParaRPr lang="en-US" dirty="0" smtClean="0"/>
          </a:p>
          <a:p>
            <a:endParaRPr lang="en-US" dirty="0"/>
          </a:p>
          <a:p>
            <a:r>
              <a:rPr lang="en-US" dirty="0" smtClean="0"/>
              <a:t>Outline </a:t>
            </a:r>
            <a:r>
              <a:rPr lang="en-US" dirty="0"/>
              <a:t>the difference between intrinsic and extrinsic motivation. Provide examples</a:t>
            </a:r>
            <a:r>
              <a:rPr lang="en-US" dirty="0" smtClean="0"/>
              <a:t>.</a:t>
            </a:r>
          </a:p>
          <a:p>
            <a:endParaRPr lang="en-US" dirty="0"/>
          </a:p>
          <a:p>
            <a:endParaRPr lang="en-US" dirty="0" smtClean="0"/>
          </a:p>
          <a:p>
            <a:endParaRPr lang="en-US" dirty="0"/>
          </a:p>
          <a:p>
            <a:endParaRPr lang="en-US" dirty="0" smtClean="0"/>
          </a:p>
          <a:p>
            <a:endParaRPr lang="en-US" dirty="0" smtClean="0"/>
          </a:p>
        </p:txBody>
      </p:sp>
    </p:spTree>
    <p:extLst>
      <p:ext uri="{BB962C8B-B14F-4D97-AF65-F5344CB8AC3E}">
        <p14:creationId xmlns:p14="http://schemas.microsoft.com/office/powerpoint/2010/main" val="1397716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a:t>
            </a:r>
            <a:endParaRPr lang="en-US" dirty="0"/>
          </a:p>
        </p:txBody>
      </p:sp>
      <p:sp>
        <p:nvSpPr>
          <p:cNvPr id="3" name="Content Placeholder 2"/>
          <p:cNvSpPr>
            <a:spLocks noGrp="1"/>
          </p:cNvSpPr>
          <p:nvPr>
            <p:ph idx="1"/>
          </p:nvPr>
        </p:nvSpPr>
        <p:spPr/>
        <p:txBody>
          <a:bodyPr/>
          <a:lstStyle/>
          <a:p>
            <a:r>
              <a:rPr lang="en-US" dirty="0" smtClean="0">
                <a:solidFill>
                  <a:srgbClr val="FF0000"/>
                </a:solidFill>
              </a:rPr>
              <a:t>Control - the </a:t>
            </a:r>
            <a:r>
              <a:rPr lang="en-US" dirty="0">
                <a:solidFill>
                  <a:srgbClr val="FF0000"/>
                </a:solidFill>
              </a:rPr>
              <a:t>ability to maintain emotional control regardless of </a:t>
            </a:r>
            <a:r>
              <a:rPr lang="en-US" dirty="0" smtClean="0">
                <a:solidFill>
                  <a:srgbClr val="FF0000"/>
                </a:solidFill>
              </a:rPr>
              <a:t>distraction</a:t>
            </a:r>
          </a:p>
          <a:p>
            <a:r>
              <a:rPr lang="en-US" dirty="0"/>
              <a:t>An athlete's ability to maintain control of their emotions in the face of pressure or adversity and remain positive is essential to successful performance. </a:t>
            </a:r>
            <a:endParaRPr lang="en-US" dirty="0" smtClean="0"/>
          </a:p>
          <a:p>
            <a:r>
              <a:rPr lang="en-US" dirty="0" smtClean="0"/>
              <a:t>Performance </a:t>
            </a:r>
            <a:r>
              <a:rPr lang="en-US" dirty="0"/>
              <a:t>(or competitive) anxiety and arousal levels are two emotional control factors that can impact on performance.</a:t>
            </a:r>
            <a:endParaRPr lang="en-US" dirty="0" smtClean="0">
              <a:solidFill>
                <a:srgbClr val="FF0000"/>
              </a:solidFill>
            </a:endParaRPr>
          </a:p>
          <a:p>
            <a:endParaRPr lang="en-US" dirty="0"/>
          </a:p>
        </p:txBody>
      </p:sp>
    </p:spTree>
    <p:extLst>
      <p:ext uri="{BB962C8B-B14F-4D97-AF65-F5344CB8AC3E}">
        <p14:creationId xmlns:p14="http://schemas.microsoft.com/office/powerpoint/2010/main" val="2486425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anxiety</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Anxiety is an emotional state with heightened arousal.</a:t>
            </a:r>
          </a:p>
          <a:p>
            <a:r>
              <a:rPr lang="en-US" dirty="0" smtClean="0">
                <a:solidFill>
                  <a:srgbClr val="FF0000"/>
                </a:solidFill>
              </a:rPr>
              <a:t>Anxiety can affect an athletes physical or mental state and decrease performance</a:t>
            </a:r>
          </a:p>
          <a:p>
            <a:r>
              <a:rPr lang="en-US" dirty="0" smtClean="0"/>
              <a:t>Physical </a:t>
            </a:r>
            <a:r>
              <a:rPr lang="en-US" dirty="0"/>
              <a:t>(or somatic) anxiety — butterflies, sweating, nausea, needing to go to the </a:t>
            </a:r>
            <a:r>
              <a:rPr lang="en-US" dirty="0" smtClean="0"/>
              <a:t>toilet</a:t>
            </a:r>
          </a:p>
          <a:p>
            <a:r>
              <a:rPr lang="en-US" dirty="0" smtClean="0"/>
              <a:t>Mental </a:t>
            </a:r>
            <a:r>
              <a:rPr lang="en-US" dirty="0"/>
              <a:t>(or cognitive) anxiety — worrying, negative thoughts, confusion, lack of concentration.</a:t>
            </a:r>
            <a:endParaRPr lang="en-US" dirty="0">
              <a:solidFill>
                <a:srgbClr val="FF0000"/>
              </a:solidFill>
            </a:endParaRPr>
          </a:p>
        </p:txBody>
      </p:sp>
    </p:spTree>
    <p:extLst>
      <p:ext uri="{BB962C8B-B14F-4D97-AF65-F5344CB8AC3E}">
        <p14:creationId xmlns:p14="http://schemas.microsoft.com/office/powerpoint/2010/main" val="550729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affecting anxiety</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The </a:t>
            </a:r>
            <a:r>
              <a:rPr lang="en-US" dirty="0">
                <a:solidFill>
                  <a:srgbClr val="FF0000"/>
                </a:solidFill>
              </a:rPr>
              <a:t>importance of the event </a:t>
            </a:r>
            <a:r>
              <a:rPr lang="en-US" dirty="0" smtClean="0"/>
              <a:t>– bigger </a:t>
            </a:r>
            <a:r>
              <a:rPr lang="en-US" dirty="0" err="1" smtClean="0"/>
              <a:t>compeition</a:t>
            </a:r>
            <a:r>
              <a:rPr lang="en-US" dirty="0" smtClean="0"/>
              <a:t> = more nerves. Olympics </a:t>
            </a:r>
            <a:r>
              <a:rPr lang="en-US" dirty="0" err="1" smtClean="0"/>
              <a:t>vs</a:t>
            </a:r>
            <a:r>
              <a:rPr lang="en-US" dirty="0" smtClean="0"/>
              <a:t> Fun Run</a:t>
            </a:r>
          </a:p>
          <a:p>
            <a:r>
              <a:rPr lang="en-US" dirty="0" smtClean="0">
                <a:solidFill>
                  <a:srgbClr val="FF0000"/>
                </a:solidFill>
              </a:rPr>
              <a:t>Level </a:t>
            </a:r>
            <a:r>
              <a:rPr lang="en-US" dirty="0">
                <a:solidFill>
                  <a:srgbClr val="FF0000"/>
                </a:solidFill>
              </a:rPr>
              <a:t>of spectator </a:t>
            </a:r>
            <a:r>
              <a:rPr lang="en-US" dirty="0" smtClean="0">
                <a:solidFill>
                  <a:srgbClr val="FF0000"/>
                </a:solidFill>
              </a:rPr>
              <a:t>support </a:t>
            </a:r>
            <a:r>
              <a:rPr lang="en-US" dirty="0" smtClean="0"/>
              <a:t>– “home ground advantage”</a:t>
            </a:r>
          </a:p>
          <a:p>
            <a:r>
              <a:rPr lang="en-US" dirty="0" smtClean="0">
                <a:solidFill>
                  <a:srgbClr val="FF0000"/>
                </a:solidFill>
              </a:rPr>
              <a:t>Individual </a:t>
            </a:r>
            <a:r>
              <a:rPr lang="en-US" dirty="0">
                <a:solidFill>
                  <a:srgbClr val="FF0000"/>
                </a:solidFill>
              </a:rPr>
              <a:t>sports versus team </a:t>
            </a:r>
            <a:r>
              <a:rPr lang="en-US" dirty="0" smtClean="0">
                <a:solidFill>
                  <a:srgbClr val="FF0000"/>
                </a:solidFill>
              </a:rPr>
              <a:t>sports </a:t>
            </a:r>
            <a:r>
              <a:rPr lang="en-US" dirty="0" smtClean="0"/>
              <a:t>– individual sports suffer more anxiety than team sports due to isolation and exposure</a:t>
            </a:r>
            <a:r>
              <a:rPr lang="en-US" dirty="0" smtClean="0">
                <a:solidFill>
                  <a:srgbClr val="FF0000"/>
                </a:solidFill>
              </a:rPr>
              <a:t>.</a:t>
            </a:r>
          </a:p>
          <a:p>
            <a:r>
              <a:rPr lang="en-US" dirty="0" smtClean="0">
                <a:solidFill>
                  <a:srgbClr val="FF0000"/>
                </a:solidFill>
              </a:rPr>
              <a:t>Expectation </a:t>
            </a:r>
            <a:r>
              <a:rPr lang="en-US" dirty="0">
                <a:solidFill>
                  <a:srgbClr val="FF0000"/>
                </a:solidFill>
              </a:rPr>
              <a:t>of </a:t>
            </a:r>
            <a:r>
              <a:rPr lang="en-US" dirty="0" smtClean="0">
                <a:solidFill>
                  <a:srgbClr val="FF0000"/>
                </a:solidFill>
              </a:rPr>
              <a:t>success </a:t>
            </a:r>
            <a:r>
              <a:rPr lang="en-US" dirty="0" smtClean="0"/>
              <a:t>– if you are expected to win can increase anxiety</a:t>
            </a:r>
          </a:p>
          <a:p>
            <a:endParaRPr lang="en-US" dirty="0"/>
          </a:p>
        </p:txBody>
      </p:sp>
    </p:spTree>
    <p:extLst>
      <p:ext uri="{BB962C8B-B14F-4D97-AF65-F5344CB8AC3E}">
        <p14:creationId xmlns:p14="http://schemas.microsoft.com/office/powerpoint/2010/main" val="233904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56059" r="-56059"/>
          <a:stretch>
            <a:fillRect/>
          </a:stretch>
        </p:blipFill>
        <p:spPr>
          <a:xfrm>
            <a:off x="-2127989" y="89648"/>
            <a:ext cx="13353415" cy="6768352"/>
          </a:xfrm>
        </p:spPr>
      </p:pic>
    </p:spTree>
    <p:extLst>
      <p:ext uri="{BB962C8B-B14F-4D97-AF65-F5344CB8AC3E}">
        <p14:creationId xmlns:p14="http://schemas.microsoft.com/office/powerpoint/2010/main" val="1713536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Arousal and Performance</a:t>
            </a:r>
            <a:endParaRPr lang="en-US" dirty="0"/>
          </a:p>
        </p:txBody>
      </p:sp>
      <p:sp>
        <p:nvSpPr>
          <p:cNvPr id="3" name="Content Placeholder 2"/>
          <p:cNvSpPr>
            <a:spLocks noGrp="1"/>
          </p:cNvSpPr>
          <p:nvPr>
            <p:ph idx="1"/>
          </p:nvPr>
        </p:nvSpPr>
        <p:spPr/>
        <p:txBody>
          <a:bodyPr/>
          <a:lstStyle/>
          <a:p>
            <a:r>
              <a:rPr lang="en-US" dirty="0" smtClean="0">
                <a:solidFill>
                  <a:srgbClr val="FF0000"/>
                </a:solidFill>
              </a:rPr>
              <a:t>Arousal – is the readiness an athlete experiences when faced with a task.</a:t>
            </a:r>
          </a:p>
          <a:p>
            <a:r>
              <a:rPr lang="en-US" dirty="0" smtClean="0"/>
              <a:t>Continuum from sleep to hyperactive.</a:t>
            </a:r>
          </a:p>
          <a:p>
            <a:endParaRPr lang="en-US" dirty="0"/>
          </a:p>
        </p:txBody>
      </p:sp>
    </p:spTree>
    <p:extLst>
      <p:ext uri="{BB962C8B-B14F-4D97-AF65-F5344CB8AC3E}">
        <p14:creationId xmlns:p14="http://schemas.microsoft.com/office/powerpoint/2010/main" val="2747273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Inverted U Hypothesis</a:t>
            </a:r>
            <a:endParaRPr lang="en-US" dirty="0"/>
          </a:p>
        </p:txBody>
      </p:sp>
      <p:sp>
        <p:nvSpPr>
          <p:cNvPr id="3" name="Content Placeholder 2"/>
          <p:cNvSpPr>
            <a:spLocks noGrp="1"/>
          </p:cNvSpPr>
          <p:nvPr>
            <p:ph idx="1"/>
          </p:nvPr>
        </p:nvSpPr>
        <p:spPr/>
        <p:txBody>
          <a:bodyPr>
            <a:normAutofit lnSpcReduction="10000"/>
          </a:bodyPr>
          <a:lstStyle/>
          <a:p>
            <a:r>
              <a:rPr lang="en-US" dirty="0">
                <a:solidFill>
                  <a:srgbClr val="FF0000"/>
                </a:solidFill>
              </a:rPr>
              <a:t>The inverted-U hypothesis predicts that the relationship between arousal and performance approximates an inverted-U </a:t>
            </a:r>
            <a:r>
              <a:rPr lang="en-US" dirty="0" smtClean="0">
                <a:solidFill>
                  <a:srgbClr val="FF0000"/>
                </a:solidFill>
              </a:rPr>
              <a:t>shape. </a:t>
            </a:r>
          </a:p>
          <a:p>
            <a:r>
              <a:rPr lang="en-US" dirty="0" smtClean="0"/>
              <a:t>The </a:t>
            </a:r>
            <a:r>
              <a:rPr lang="en-US" dirty="0"/>
              <a:t>theory is that as arousal increases performance improves, but only up to a certain </a:t>
            </a:r>
            <a:r>
              <a:rPr lang="en-US" dirty="0" smtClean="0"/>
              <a:t>point</a:t>
            </a:r>
          </a:p>
          <a:p>
            <a:r>
              <a:rPr lang="en-US" dirty="0"/>
              <a:t>If the athlete's arousal is increased beyond this point then performance diminishes. A moderate degree of arousal is seen as being optimal to performance.</a:t>
            </a:r>
          </a:p>
        </p:txBody>
      </p:sp>
    </p:spTree>
    <p:extLst>
      <p:ext uri="{BB962C8B-B14F-4D97-AF65-F5344CB8AC3E}">
        <p14:creationId xmlns:p14="http://schemas.microsoft.com/office/powerpoint/2010/main" val="495768975"/>
      </p:ext>
    </p:extLst>
  </p:cSld>
  <p:clrMapOvr>
    <a:masterClrMapping/>
  </p:clrMapOvr>
</p:sld>
</file>

<file path=ppt/theme/theme1.xml><?xml version="1.0" encoding="utf-8"?>
<a:theme xmlns:a="http://schemas.openxmlformats.org/drawingml/2006/main" name="Summer">
  <a:themeElements>
    <a:clrScheme name="Summer">
      <a:dk1>
        <a:sysClr val="windowText" lastClr="000000"/>
      </a:dk1>
      <a:lt1>
        <a:sysClr val="window" lastClr="FFFFFF"/>
      </a:lt1>
      <a:dk2>
        <a:srgbClr val="D16207"/>
      </a:dk2>
      <a:lt2>
        <a:srgbClr val="F0B31E"/>
      </a:lt2>
      <a:accent1>
        <a:srgbClr val="51A6C2"/>
      </a:accent1>
      <a:accent2>
        <a:srgbClr val="51C2A9"/>
      </a:accent2>
      <a:accent3>
        <a:srgbClr val="7EC251"/>
      </a:accent3>
      <a:accent4>
        <a:srgbClr val="E1DC53"/>
      </a:accent4>
      <a:accent5>
        <a:srgbClr val="B54721"/>
      </a:accent5>
      <a:accent6>
        <a:srgbClr val="A16BB1"/>
      </a:accent6>
      <a:hlink>
        <a:srgbClr val="A40A06"/>
      </a:hlink>
      <a:folHlink>
        <a:srgbClr val="837F16"/>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Summer">
      <a:fillStyleLst>
        <a:solidFill>
          <a:schemeClr val="phClr"/>
        </a:solidFill>
        <a:solidFill>
          <a:schemeClr val="phClr">
            <a:tint val="90000"/>
            <a:satMod val="135000"/>
          </a:schemeClr>
        </a:solidFill>
        <a:solidFill>
          <a:schemeClr val="phClr">
            <a:shade val="80000"/>
            <a:satMod val="110000"/>
          </a:schemeClr>
        </a:solidFill>
      </a:fillStyleLst>
      <a:lnStyleLst>
        <a:ln w="9525" cap="flat" cmpd="sng" algn="ctr">
          <a:solidFill>
            <a:schemeClr val="phClr">
              <a:satMod val="135000"/>
            </a:schemeClr>
          </a:solidFill>
          <a:prstDash val="solid"/>
        </a:ln>
        <a:ln w="25400" cap="flat" cmpd="sng" algn="ctr">
          <a:solidFill>
            <a:schemeClr val="phClr">
              <a:satMod val="150000"/>
            </a:schemeClr>
          </a:solidFill>
          <a:prstDash val="solid"/>
        </a:ln>
        <a:ln w="38100" cap="flat" cmpd="sng" algn="ctr">
          <a:solidFill>
            <a:schemeClr val="phClr">
              <a:satMod val="150000"/>
            </a:schemeClr>
          </a:solidFill>
          <a:prstDash val="solid"/>
        </a:ln>
      </a:lnStyleLst>
      <a:effectStyleLst>
        <a:effectStyle>
          <a:effectLst/>
        </a:effectStyle>
        <a:effectStyle>
          <a:effectLst>
            <a:outerShdw blurRad="76200" sx="101000" sy="101000" algn="ctr" rotWithShape="0">
              <a:srgbClr val="000000">
                <a:alpha val="50000"/>
              </a:srgbClr>
            </a:outerShdw>
            <a:reflection blurRad="12700" stA="20000" endPos="35000" dist="63500" dir="5400000" sy="-100000" rotWithShape="0"/>
          </a:effectLst>
        </a:effectStyle>
        <a:effectStyle>
          <a:effectLst>
            <a:outerShdw blurRad="127000" sx="103000" sy="103000" algn="ctr" rotWithShape="0">
              <a:srgbClr val="FFFFFF">
                <a:alpha val="65000"/>
              </a:srgbClr>
            </a:outerShdw>
          </a:effectLst>
          <a:scene3d>
            <a:camera prst="orthographicFront">
              <a:rot lat="0" lon="0" rev="0"/>
            </a:camera>
            <a:lightRig rig="morning" dir="t">
              <a:rot lat="0" lon="0" rev="12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gs>
            <a:gs pos="100000">
              <a:schemeClr val="tx2"/>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Summer.thmx</Template>
  <TotalTime>314</TotalTime>
  <Words>1775</Words>
  <Application>Microsoft Macintosh PowerPoint</Application>
  <PresentationFormat>On-screen Show (4:3)</PresentationFormat>
  <Paragraphs>177</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Summer</vt:lpstr>
      <vt:lpstr>Psychological Strategies to enhance performance and recovery</vt:lpstr>
      <vt:lpstr>Sports Psychology</vt:lpstr>
      <vt:lpstr>PowerPoint Presentation</vt:lpstr>
      <vt:lpstr>Control</vt:lpstr>
      <vt:lpstr>Performance anxiety</vt:lpstr>
      <vt:lpstr>Factors affecting anxiety</vt:lpstr>
      <vt:lpstr>PowerPoint Presentation</vt:lpstr>
      <vt:lpstr>Arousal and Performance</vt:lpstr>
      <vt:lpstr>Inverted U Hypothesis</vt:lpstr>
      <vt:lpstr>PowerPoint Presentation</vt:lpstr>
      <vt:lpstr>Other theories</vt:lpstr>
      <vt:lpstr>Techniques to increase or decrease arousal levels</vt:lpstr>
      <vt:lpstr>PowerPoint Presentation</vt:lpstr>
      <vt:lpstr>PowerPoint Presentation</vt:lpstr>
      <vt:lpstr>PowerPoint Presentation</vt:lpstr>
      <vt:lpstr>PowerPoint Presentation</vt:lpstr>
      <vt:lpstr>Concentration</vt:lpstr>
      <vt:lpstr>Strategies for improving concentration and attention</vt:lpstr>
      <vt:lpstr>Mental Imagery</vt:lpstr>
      <vt:lpstr>Types of mental imagery</vt:lpstr>
      <vt:lpstr>Your Turn!</vt:lpstr>
      <vt:lpstr>PowerPoint Presentation</vt:lpstr>
      <vt:lpstr>PowerPoint Presentation</vt:lpstr>
      <vt:lpstr>PowerPoint Presentation</vt:lpstr>
      <vt:lpstr>PowerPoint Presentation</vt:lpstr>
      <vt:lpstr>PowerPoint Presentation</vt:lpstr>
      <vt:lpstr>Confidence</vt:lpstr>
      <vt:lpstr>PowerPoint Presentation</vt:lpstr>
      <vt:lpstr>Commitment</vt:lpstr>
      <vt:lpstr>PowerPoint Presentation</vt:lpstr>
      <vt:lpstr>Goal setting</vt:lpstr>
      <vt:lpstr>SMARTER</vt:lpstr>
      <vt:lpstr>Your turn!</vt:lpstr>
      <vt:lpstr>Intrinsic vs Extrinsic Motivation</vt:lpstr>
      <vt:lpstr>PowerPoint Presentation</vt:lpstr>
      <vt:lpstr>Your turn!</vt:lpstr>
      <vt:lpstr>PowerPoint Presentation</vt:lpstr>
      <vt:lpstr>PowerPoint Presentation</vt:lpstr>
    </vt:vector>
  </TitlesOfParts>
  <Company>St Augustines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Strategies to enhance performance and recovery</dc:title>
  <dc:creator>Staff  Member</dc:creator>
  <cp:lastModifiedBy>Staff  Member</cp:lastModifiedBy>
  <cp:revision>17</cp:revision>
  <cp:lastPrinted>2012-08-31T01:11:22Z</cp:lastPrinted>
  <dcterms:created xsi:type="dcterms:W3CDTF">2012-08-25T23:26:53Z</dcterms:created>
  <dcterms:modified xsi:type="dcterms:W3CDTF">2013-02-11T23:43:53Z</dcterms:modified>
</cp:coreProperties>
</file>