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20/08/12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Strategies to enhance performance and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8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GI </a:t>
            </a:r>
            <a:r>
              <a:rPr lang="en-US" dirty="0" err="1" smtClean="0"/>
              <a:t>vs</a:t>
            </a:r>
            <a:r>
              <a:rPr lang="en-US" dirty="0" smtClean="0"/>
              <a:t> High 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Glycaemic</a:t>
            </a:r>
            <a:r>
              <a:rPr lang="en-US" dirty="0" smtClean="0"/>
              <a:t> Index refers to how much different types of carbohydrates raise blood-glucose levels.</a:t>
            </a:r>
          </a:p>
          <a:p>
            <a:r>
              <a:rPr lang="en-US" dirty="0" smtClean="0"/>
              <a:t>The higher the GI the more quickly it is digested and a quicker rise in blood glucose is shown.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0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76" r="-25776"/>
          <a:stretch>
            <a:fillRect/>
          </a:stretch>
        </p:blipFill>
        <p:spPr>
          <a:xfrm>
            <a:off x="-393483" y="685800"/>
            <a:ext cx="9537483" cy="5486400"/>
          </a:xfrm>
        </p:spPr>
      </p:pic>
    </p:spTree>
    <p:extLst>
      <p:ext uri="{BB962C8B-B14F-4D97-AF65-F5344CB8AC3E}">
        <p14:creationId xmlns:p14="http://schemas.microsoft.com/office/powerpoint/2010/main" val="29727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GI knowledge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plan when you eat what type of carbohydrates during the day to </a:t>
            </a:r>
            <a:r>
              <a:rPr lang="en-US" dirty="0" err="1" smtClean="0"/>
              <a:t>optimise</a:t>
            </a:r>
            <a:r>
              <a:rPr lang="en-US" dirty="0" smtClean="0"/>
              <a:t> their availability when we need them for fuel.</a:t>
            </a:r>
          </a:p>
          <a:p>
            <a:r>
              <a:rPr lang="en-US" dirty="0" smtClean="0"/>
              <a:t>It is undecided if eating a low GI meal prior to endurance events is beneficial. </a:t>
            </a:r>
          </a:p>
          <a:p>
            <a:r>
              <a:rPr lang="en-US" dirty="0" smtClean="0"/>
              <a:t>Athletes can also use </a:t>
            </a:r>
            <a:r>
              <a:rPr lang="en-US" dirty="0" smtClean="0">
                <a:solidFill>
                  <a:srgbClr val="FF0000"/>
                </a:solidFill>
              </a:rPr>
              <a:t>carbohydrate supplements during an event.</a:t>
            </a:r>
          </a:p>
          <a:p>
            <a:r>
              <a:rPr lang="en-US" dirty="0" smtClean="0"/>
              <a:t>Some athletes cannot eat close to </a:t>
            </a:r>
            <a:r>
              <a:rPr lang="en-US" dirty="0"/>
              <a:t>an event, rebound </a:t>
            </a:r>
            <a:r>
              <a:rPr lang="en-US" dirty="0" err="1" smtClean="0"/>
              <a:t>hypoglycaemia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9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athlete should ingest carbohydrates as soon as they can after the event and maintain a high carbohydrate intake for the next 24 hours.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first 15–30 minutes </a:t>
            </a:r>
            <a:r>
              <a:rPr lang="en-US" dirty="0"/>
              <a:t>post exercise are considered to be vital in terms of carbohydrate replenishment. The athlete should consume </a:t>
            </a:r>
            <a:r>
              <a:rPr lang="en-US" dirty="0">
                <a:solidFill>
                  <a:srgbClr val="FF0000"/>
                </a:solidFill>
              </a:rPr>
              <a:t>50–100 grams </a:t>
            </a:r>
            <a:r>
              <a:rPr lang="en-US" dirty="0"/>
              <a:t>of carbohydrates with a high </a:t>
            </a:r>
            <a:r>
              <a:rPr lang="en-US" dirty="0" err="1"/>
              <a:t>glycaemic</a:t>
            </a:r>
            <a:r>
              <a:rPr lang="en-US" dirty="0"/>
              <a:t> index within the first 15–30 minutes post exercise.</a:t>
            </a:r>
          </a:p>
          <a:p>
            <a:r>
              <a:rPr lang="en-US" dirty="0"/>
              <a:t>Over the next </a:t>
            </a:r>
            <a:r>
              <a:rPr lang="en-US" dirty="0">
                <a:solidFill>
                  <a:srgbClr val="FF0000"/>
                </a:solidFill>
              </a:rPr>
              <a:t>2 hours</a:t>
            </a:r>
            <a:r>
              <a:rPr lang="en-US" dirty="0"/>
              <a:t> the athlete should consume </a:t>
            </a:r>
            <a:r>
              <a:rPr lang="en-US" dirty="0">
                <a:solidFill>
                  <a:srgbClr val="FF0000"/>
                </a:solidFill>
              </a:rPr>
              <a:t>25–50 grams of moderate to high </a:t>
            </a:r>
            <a:r>
              <a:rPr lang="en-US" dirty="0" err="1">
                <a:solidFill>
                  <a:srgbClr val="FF0000"/>
                </a:solidFill>
              </a:rPr>
              <a:t>glycaemic</a:t>
            </a:r>
            <a:r>
              <a:rPr lang="en-US" dirty="0">
                <a:solidFill>
                  <a:srgbClr val="FF0000"/>
                </a:solidFill>
              </a:rPr>
              <a:t> index carbohydrate foods every 15 minutes.</a:t>
            </a:r>
          </a:p>
          <a:p>
            <a:r>
              <a:rPr lang="en-US" dirty="0"/>
              <a:t>The athlete should consume </a:t>
            </a:r>
            <a:r>
              <a:rPr lang="en-US" dirty="0">
                <a:solidFill>
                  <a:srgbClr val="FF0000"/>
                </a:solidFill>
              </a:rPr>
              <a:t>10–12 grams </a:t>
            </a:r>
            <a:r>
              <a:rPr lang="en-US" dirty="0"/>
              <a:t>of carbohydrates per kilogram of body weight over the next </a:t>
            </a:r>
            <a:r>
              <a:rPr lang="en-US" dirty="0">
                <a:solidFill>
                  <a:srgbClr val="FF0000"/>
                </a:solidFill>
              </a:rPr>
              <a:t>24 hours </a:t>
            </a:r>
            <a:r>
              <a:rPr lang="en-US" dirty="0"/>
              <a:t>post exercise. It is generally recommended that more complex carbohydrates with a low to moderate </a:t>
            </a:r>
            <a:r>
              <a:rPr lang="en-US" dirty="0" err="1"/>
              <a:t>glycaemic</a:t>
            </a:r>
            <a:r>
              <a:rPr lang="en-US" dirty="0"/>
              <a:t> index be consumed during this period.</a:t>
            </a:r>
          </a:p>
        </p:txBody>
      </p:sp>
    </p:spTree>
    <p:extLst>
      <p:ext uri="{BB962C8B-B14F-4D97-AF65-F5344CB8AC3E}">
        <p14:creationId xmlns:p14="http://schemas.microsoft.com/office/powerpoint/2010/main" val="411088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Gels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2607" r="-122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003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28759" r="-28759"/>
          <a:stretch>
            <a:fillRect/>
          </a:stretch>
        </p:blipFill>
        <p:spPr>
          <a:xfrm>
            <a:off x="-2608894" y="0"/>
            <a:ext cx="14091457" cy="6858000"/>
          </a:xfrm>
        </p:spPr>
      </p:pic>
    </p:spTree>
    <p:extLst>
      <p:ext uri="{BB962C8B-B14F-4D97-AF65-F5344CB8AC3E}">
        <p14:creationId xmlns:p14="http://schemas.microsoft.com/office/powerpoint/2010/main" val="957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High, Moderate or Low GI?</a:t>
            </a:r>
            <a:endParaRPr lang="en-US" dirty="0"/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921912"/>
            <a:ext cx="8255000" cy="4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Phelps diet!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5383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Michael </a:t>
            </a:r>
            <a:r>
              <a:rPr lang="en-US" dirty="0"/>
              <a:t>Phelps made headlines during the Beijing Olympics when his diet was revealed:</a:t>
            </a:r>
          </a:p>
          <a:p>
            <a:r>
              <a:rPr lang="en-US" dirty="0"/>
              <a:t>Breakfast: Three sandwiches with fried eggs, cheese, lettuce, tomatoes, fried onions, mayonnaise; three chocolate-chip pancakes; an </a:t>
            </a:r>
            <a:r>
              <a:rPr lang="en-US" dirty="0" err="1"/>
              <a:t>omelette</a:t>
            </a:r>
            <a:r>
              <a:rPr lang="en-US" dirty="0"/>
              <a:t> made of five eggs; three sugar-coated pieces of French toast; a bowl of grits; two cups of coffee</a:t>
            </a:r>
          </a:p>
          <a:p>
            <a:r>
              <a:rPr lang="en-US" dirty="0"/>
              <a:t>Lunch: Half a kilogram of pasta, two ham, cheese and mayonnaise sandwiches; energy drinks (about 1000 calories)</a:t>
            </a:r>
          </a:p>
          <a:p>
            <a:r>
              <a:rPr lang="en-US" dirty="0"/>
              <a:t>Dinner: Half a kilogram of pasta; a large pizza; energy drinks (about 1000 calories)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21" y="4572000"/>
            <a:ext cx="2609279" cy="20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5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5275897"/>
          </a:xfrm>
        </p:spPr>
        <p:txBody>
          <a:bodyPr/>
          <a:lstStyle/>
          <a:p>
            <a:r>
              <a:rPr lang="en-US" sz="2000" dirty="0"/>
              <a:t>Review Michael's diet and comment on the following.</a:t>
            </a:r>
          </a:p>
          <a:p>
            <a:r>
              <a:rPr lang="en-US" sz="2000" dirty="0"/>
              <a:t>Is this a balanced diet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What are the nutritional benefits Michael would gain from this </a:t>
            </a:r>
            <a:r>
              <a:rPr lang="en-US" sz="2000" dirty="0" smtClean="0"/>
              <a:t>diet?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What is the suitability of this diet for an average athlete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What changes or alterations would you make to his diet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4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37" y="685800"/>
            <a:ext cx="7099675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0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Nutritional strategies used to enhance performance and improve recovery including carbohydrate loading, application of the </a:t>
            </a:r>
            <a:r>
              <a:rPr lang="en-US" dirty="0" err="1"/>
              <a:t>glycaemic</a:t>
            </a:r>
            <a:r>
              <a:rPr lang="en-US" dirty="0"/>
              <a:t> index, carbohydrate gels, and protein supplementation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0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protein do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formation and growth of body tissues, especially muscle tissue and cells</a:t>
            </a:r>
          </a:p>
          <a:p>
            <a:r>
              <a:rPr lang="en-US" dirty="0"/>
              <a:t>repair and recovery of damaged tissues such as muscle tissue</a:t>
            </a:r>
          </a:p>
          <a:p>
            <a:r>
              <a:rPr lang="en-US" dirty="0"/>
              <a:t>production of red blood cells, hormones, antibodies and enzymes</a:t>
            </a:r>
          </a:p>
          <a:p>
            <a:r>
              <a:rPr lang="en-US" dirty="0"/>
              <a:t>provision of emergency fuel during exercise when carbohydrate and fat stores are depleted.</a:t>
            </a:r>
          </a:p>
        </p:txBody>
      </p:sp>
    </p:spTree>
    <p:extLst>
      <p:ext uri="{BB962C8B-B14F-4D97-AF65-F5344CB8AC3E}">
        <p14:creationId xmlns:p14="http://schemas.microsoft.com/office/powerpoint/2010/main" val="196350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4660"/>
            <a:ext cx="6781800" cy="1600200"/>
          </a:xfrm>
        </p:spPr>
        <p:txBody>
          <a:bodyPr>
            <a:normAutofit/>
          </a:bodyPr>
          <a:lstStyle/>
          <a:p>
            <a:r>
              <a:rPr lang="en-US" dirty="0"/>
              <a:t>*</a:t>
            </a:r>
            <a:r>
              <a:rPr lang="en-US" sz="1400" dirty="0"/>
              <a:t>Exercising approximately four to five times per week for 45–60 minutes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**Exercising four to five times per week for 30 minutes at &lt; 55 per cent VO</a:t>
            </a:r>
            <a:r>
              <a:rPr lang="en-US" sz="1400" baseline="-25000" dirty="0"/>
              <a:t>2</a:t>
            </a:r>
            <a:r>
              <a:rPr lang="en-US" sz="1400" dirty="0"/>
              <a:t> max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655626"/>
              </p:ext>
            </p:extLst>
          </p:nvPr>
        </p:nvGraphicFramePr>
        <p:xfrm>
          <a:off x="762000" y="685800"/>
          <a:ext cx="7543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30798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Protein intake ( g/kg/day)</a:t>
                      </a:r>
                    </a:p>
                  </a:txBody>
                  <a:tcPr anchor="ctr"/>
                </a:tc>
              </a:tr>
              <a:tr h="1060365">
                <a:tc gridSpan="2">
                  <a:txBody>
                    <a:bodyPr/>
                    <a:lstStyle/>
                    <a:p>
                      <a:r>
                        <a:rPr lang="en-US"/>
                        <a:t>*Exercising approximately four to five times per week for 45–60 minutes</a:t>
                      </a:r>
                      <a:br>
                        <a:rPr lang="en-US"/>
                      </a:b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**Exercising four to five times per week for 30 minutes at &lt; 55 per cent VO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 max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798">
                <a:tc>
                  <a:txBody>
                    <a:bodyPr/>
                    <a:lstStyle/>
                    <a:p>
                      <a:r>
                        <a:rPr lang="en-US"/>
                        <a:t>Sedentary men and 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0.8–1.0</a:t>
                      </a:r>
                    </a:p>
                  </a:txBody>
                  <a:tcPr anchor="ctr"/>
                </a:tc>
              </a:tr>
              <a:tr h="330798">
                <a:tc>
                  <a:txBody>
                    <a:bodyPr/>
                    <a:lstStyle/>
                    <a:p>
                      <a:r>
                        <a:rPr lang="is-IS"/>
                        <a:t>Elite male endurance athletes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1.6</a:t>
                      </a:r>
                    </a:p>
                  </a:txBody>
                  <a:tcPr anchor="ctr"/>
                </a:tc>
              </a:tr>
              <a:tr h="570966">
                <a:tc>
                  <a:txBody>
                    <a:bodyPr/>
                    <a:lstStyle/>
                    <a:p>
                      <a:r>
                        <a:rPr lang="is-IS"/>
                        <a:t>Moderate-intensity endurance athletes*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1.2</a:t>
                      </a:r>
                    </a:p>
                  </a:txBody>
                  <a:tcPr anchor="ctr"/>
                </a:tc>
              </a:tr>
              <a:tr h="330798">
                <a:tc>
                  <a:txBody>
                    <a:bodyPr/>
                    <a:lstStyle/>
                    <a:p>
                      <a:r>
                        <a:rPr lang="is-IS"/>
                        <a:t>Recreational endurance athletes**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0.8–1.0</a:t>
                      </a:r>
                    </a:p>
                  </a:txBody>
                  <a:tcPr anchor="ctr"/>
                </a:tc>
              </a:tr>
              <a:tr h="330798">
                <a:tc>
                  <a:txBody>
                    <a:bodyPr/>
                    <a:lstStyle/>
                    <a:p>
                      <a:r>
                        <a:rPr lang="en-US"/>
                        <a:t>Football players, power sports athletes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1.4–1.7</a:t>
                      </a:r>
                    </a:p>
                  </a:txBody>
                  <a:tcPr anchor="ctr"/>
                </a:tc>
              </a:tr>
              <a:tr h="330798">
                <a:tc>
                  <a:txBody>
                    <a:bodyPr/>
                    <a:lstStyle/>
                    <a:p>
                      <a:r>
                        <a:rPr lang="en-US"/>
                        <a:t>Resistance athletes (early training)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1.5–1.7</a:t>
                      </a:r>
                    </a:p>
                  </a:txBody>
                  <a:tcPr anchor="ctr"/>
                </a:tc>
              </a:tr>
              <a:tr h="330798">
                <a:tc>
                  <a:txBody>
                    <a:bodyPr/>
                    <a:lstStyle/>
                    <a:p>
                      <a:r>
                        <a:rPr lang="en-US"/>
                        <a:t>Resistance athletes (steady state)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1.0–1.2</a:t>
                      </a:r>
                    </a:p>
                  </a:txBody>
                  <a:tcPr anchor="ctr"/>
                </a:tc>
              </a:tr>
              <a:tr h="570966">
                <a:tc>
                  <a:txBody>
                    <a:bodyPr/>
                    <a:lstStyle/>
                    <a:p>
                      <a:r>
                        <a:rPr lang="en-US"/>
                        <a:t>Female athletes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approximately 15 per cent lower than male athletes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7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protein is right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previous table work out how much protein you should be eating daily?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3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should I eat protein?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intense exercise muscle protein is broken down.</a:t>
            </a:r>
          </a:p>
          <a:p>
            <a:r>
              <a:rPr lang="en-US" dirty="0" smtClean="0"/>
              <a:t>Protein should be consumed straight after intense exercise. </a:t>
            </a:r>
          </a:p>
          <a:p>
            <a:r>
              <a:rPr lang="en-US" dirty="0" smtClean="0"/>
              <a:t>This can reverse the negative protein balance.</a:t>
            </a:r>
          </a:p>
          <a:p>
            <a:r>
              <a:rPr lang="en-US" dirty="0"/>
              <a:t>By consuming protein post exercise, muscle uptake and retention of amino acids is enhanced and appears to continue to be enhanced for up to 24 hours.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athletes should continue to consume protein throughout the day as well as immediately after exercise.</a:t>
            </a:r>
          </a:p>
        </p:txBody>
      </p:sp>
    </p:spTree>
    <p:extLst>
      <p:ext uri="{BB962C8B-B14F-4D97-AF65-F5344CB8AC3E}">
        <p14:creationId xmlns:p14="http://schemas.microsoft.com/office/powerpoint/2010/main" val="251381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+ Carbs = Awesome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</a:t>
            </a:r>
            <a:r>
              <a:rPr lang="en-US" dirty="0"/>
              <a:t>and carbohydrates make excellent partners for post-exercise nutrition. </a:t>
            </a:r>
            <a:endParaRPr lang="en-US" dirty="0" smtClean="0"/>
          </a:p>
          <a:p>
            <a:r>
              <a:rPr lang="en-US" dirty="0" smtClean="0"/>
              <a:t>This combination helps </a:t>
            </a:r>
            <a:r>
              <a:rPr lang="en-US" dirty="0"/>
              <a:t>boost insulin </a:t>
            </a:r>
            <a:r>
              <a:rPr lang="en-US" dirty="0" smtClean="0"/>
              <a:t>release to deliver glucose to depleted muscle cells </a:t>
            </a:r>
            <a:r>
              <a:rPr lang="en-US" dirty="0"/>
              <a:t>and to provide the basic building blocks for muscle repair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Good combos</a:t>
            </a:r>
          </a:p>
          <a:p>
            <a:pPr lvl="1"/>
            <a:r>
              <a:rPr lang="en-US" dirty="0"/>
              <a:t>lean meat or cheese sandwiches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yoghurt</a:t>
            </a:r>
          </a:p>
          <a:p>
            <a:pPr lvl="1"/>
            <a:r>
              <a:rPr lang="en-US" dirty="0"/>
              <a:t>milk </a:t>
            </a:r>
            <a:r>
              <a:rPr lang="en-US" dirty="0" smtClean="0"/>
              <a:t>drinks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shakes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shakes are a popular way of post-exercise protein consumption. </a:t>
            </a:r>
          </a:p>
          <a:p>
            <a:r>
              <a:rPr lang="en-US" dirty="0" smtClean="0"/>
              <a:t>They offer no greater benefits over consuming protein rich foods.</a:t>
            </a:r>
          </a:p>
          <a:p>
            <a:r>
              <a:rPr lang="en-US" dirty="0" smtClean="0"/>
              <a:t>However can be handy when these foods are not readily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8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5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Fat is stored in the body in the form of triglycerides in fat cells and in the skeletal muscle.</a:t>
            </a:r>
          </a:p>
          <a:p>
            <a:r>
              <a:rPr lang="en-US" dirty="0"/>
              <a:t>Free fatty acids provide energy for sub-maximal exercise.</a:t>
            </a:r>
          </a:p>
          <a:p>
            <a:r>
              <a:rPr lang="en-US" dirty="0" smtClean="0"/>
              <a:t>Fats produce more energy per </a:t>
            </a:r>
            <a:r>
              <a:rPr lang="en-US" dirty="0" err="1" smtClean="0"/>
              <a:t>moolecule</a:t>
            </a:r>
            <a:r>
              <a:rPr lang="en-US" dirty="0" smtClean="0"/>
              <a:t> than any other food. So why don</a:t>
            </a:r>
            <a:r>
              <a:rPr lang="fr-FR" dirty="0" smtClean="0"/>
              <a:t>’</a:t>
            </a:r>
            <a:r>
              <a:rPr lang="en-US" dirty="0" smtClean="0"/>
              <a:t>t we use it during exercise?</a:t>
            </a:r>
          </a:p>
          <a:p>
            <a:r>
              <a:rPr lang="en-US" dirty="0" smtClean="0"/>
              <a:t>Makes up to 50% of the bodies every day energy</a:t>
            </a:r>
          </a:p>
          <a:p>
            <a:r>
              <a:rPr lang="en-US" dirty="0" smtClean="0"/>
              <a:t>Carries vitamins important for metabolism of energy fuels.</a:t>
            </a:r>
          </a:p>
          <a:p>
            <a:r>
              <a:rPr lang="en-US" dirty="0" smtClean="0"/>
              <a:t>Should make up about 20-30% of an athletes diet</a:t>
            </a:r>
          </a:p>
          <a:p>
            <a:r>
              <a:rPr lang="en-US" dirty="0" smtClean="0"/>
              <a:t>Most importantly they make stuff tasty!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1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List the functions of protein in the body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Identify the best time for an athlete to consume protein. Explain why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Explain the benefit of consuming protein with carbohydrates post exercise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State the percentage of fat intake recommended daily for athletes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1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29884"/>
              </p:ext>
            </p:extLst>
          </p:nvPr>
        </p:nvGraphicFramePr>
        <p:xfrm>
          <a:off x="762000" y="685800"/>
          <a:ext cx="7543800" cy="475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transported as nutrient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stored as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common food source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 total daily intake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recommended consumption per kilogram body mass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predominant energy supply (exercise type).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4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and contrast practices designed to enhance performance and/or speed up recovery</a:t>
            </a:r>
          </a:p>
          <a:p>
            <a:r>
              <a:rPr lang="en-US" dirty="0" err="1"/>
              <a:t>Analyse</a:t>
            </a:r>
            <a:r>
              <a:rPr lang="en-US" dirty="0"/>
              <a:t> and evaluate nutritional and hydration procedures used to enhance individual performance and recovery</a:t>
            </a:r>
          </a:p>
          <a:p>
            <a:r>
              <a:rPr lang="en-US" dirty="0" smtClean="0"/>
              <a:t>Participate </a:t>
            </a:r>
            <a:r>
              <a:rPr lang="en-US" dirty="0"/>
              <a:t>in and evaluate a range of nutritional, physiological or psychological strategies that potentially enhance performance and aid recovery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3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384492"/>
              </p:ext>
            </p:extLst>
          </p:nvPr>
        </p:nvGraphicFramePr>
        <p:xfrm>
          <a:off x="762000" y="685800"/>
          <a:ext cx="7543800" cy="475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393"/>
                <a:gridCol w="47414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transported as nutrient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stored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common food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 total daily intake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recommended consumption per kilogram body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predominant energy supply (exercise type).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56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7927"/>
              </p:ext>
            </p:extLst>
          </p:nvPr>
        </p:nvGraphicFramePr>
        <p:xfrm>
          <a:off x="762000" y="685800"/>
          <a:ext cx="75438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transported as nutrient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stored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common food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 total daily intake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recommended consumption per kilogram body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predominant energy supply (exercise type).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737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697" r="-5697"/>
          <a:stretch>
            <a:fillRect/>
          </a:stretch>
        </p:blipFill>
        <p:spPr>
          <a:xfrm>
            <a:off x="-327759" y="143409"/>
            <a:ext cx="9686436" cy="6714591"/>
          </a:xfrm>
        </p:spPr>
      </p:pic>
    </p:spTree>
    <p:extLst>
      <p:ext uri="{BB962C8B-B14F-4D97-AF65-F5344CB8AC3E}">
        <p14:creationId xmlns:p14="http://schemas.microsoft.com/office/powerpoint/2010/main" val="399060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Nutritional needs of an athlete – Balanced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We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of the </a:t>
            </a:r>
            <a:r>
              <a:rPr lang="nl-NL" dirty="0" err="1" smtClean="0"/>
              <a:t>following</a:t>
            </a:r>
            <a:r>
              <a:rPr lang="nl-NL" dirty="0" smtClean="0"/>
              <a:t> </a:t>
            </a:r>
            <a:r>
              <a:rPr lang="nl-NL" dirty="0" err="1" smtClean="0"/>
              <a:t>nutrients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carbohydrates</a:t>
            </a:r>
            <a:endParaRPr lang="nl-NL" dirty="0"/>
          </a:p>
          <a:p>
            <a:r>
              <a:rPr lang="nl-NL" dirty="0"/>
              <a:t>fats</a:t>
            </a:r>
          </a:p>
          <a:p>
            <a:r>
              <a:rPr lang="nl-NL" dirty="0" err="1"/>
              <a:t>proteins</a:t>
            </a:r>
            <a:endParaRPr lang="nl-NL" dirty="0"/>
          </a:p>
          <a:p>
            <a:r>
              <a:rPr lang="nl-NL" dirty="0" err="1"/>
              <a:t>vitamins</a:t>
            </a:r>
            <a:endParaRPr lang="nl-NL" dirty="0"/>
          </a:p>
          <a:p>
            <a:r>
              <a:rPr lang="nl-NL" dirty="0" err="1"/>
              <a:t>minerals</a:t>
            </a:r>
            <a:endParaRPr lang="nl-NL" dirty="0"/>
          </a:p>
          <a:p>
            <a:r>
              <a:rPr lang="nl-NL" dirty="0"/>
              <a:t>water</a:t>
            </a:r>
          </a:p>
          <a:p>
            <a:r>
              <a:rPr lang="nl-NL" dirty="0" err="1"/>
              <a:t>fibre</a:t>
            </a:r>
            <a:r>
              <a:rPr lang="nl-NL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9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your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 optimum intake of all nutrients specific to their sport and their own sporting needs</a:t>
            </a:r>
          </a:p>
          <a:p>
            <a:r>
              <a:rPr lang="en-US" dirty="0"/>
              <a:t>ensure recovery between training sessions and after competition </a:t>
            </a:r>
          </a:p>
          <a:p>
            <a:r>
              <a:rPr lang="en-US" dirty="0" smtClean="0"/>
              <a:t>account </a:t>
            </a:r>
            <a:r>
              <a:rPr lang="en-US" dirty="0"/>
              <a:t>for any special dietary requirements for the event and/or themselves</a:t>
            </a:r>
          </a:p>
          <a:p>
            <a:r>
              <a:rPr lang="en-US" dirty="0"/>
              <a:t>make their plan enjoyable and suitable to their tastes and training regime</a:t>
            </a:r>
          </a:p>
          <a:p>
            <a:r>
              <a:rPr lang="en-US" dirty="0"/>
              <a:t>drink plenty of fluid.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421" r="-55421"/>
          <a:stretch>
            <a:fillRect/>
          </a:stretch>
        </p:blipFill>
        <p:spPr>
          <a:xfrm>
            <a:off x="-1177636" y="685800"/>
            <a:ext cx="11891817" cy="5486400"/>
          </a:xfrm>
        </p:spPr>
      </p:pic>
    </p:spTree>
    <p:extLst>
      <p:ext uri="{BB962C8B-B14F-4D97-AF65-F5344CB8AC3E}">
        <p14:creationId xmlns:p14="http://schemas.microsoft.com/office/powerpoint/2010/main" val="4633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are our bodies </a:t>
            </a:r>
            <a:r>
              <a:rPr lang="en-US" dirty="0" err="1" smtClean="0"/>
              <a:t>preffered</a:t>
            </a:r>
            <a:r>
              <a:rPr lang="en-US" dirty="0" smtClean="0"/>
              <a:t> energy source during exercise.</a:t>
            </a:r>
          </a:p>
          <a:p>
            <a:endParaRPr lang="en-US" dirty="0"/>
          </a:p>
          <a:p>
            <a:r>
              <a:rPr lang="en-US" dirty="0" smtClean="0"/>
              <a:t>What energy systems and activities use carbohydrates as a fuel source?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1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332407"/>
              </p:ext>
            </p:extLst>
          </p:nvPr>
        </p:nvGraphicFramePr>
        <p:xfrm>
          <a:off x="762000" y="685801"/>
          <a:ext cx="7543800" cy="7040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06611">
                <a:tc>
                  <a:txBody>
                    <a:bodyPr/>
                    <a:lstStyle/>
                    <a:p>
                      <a:r>
                        <a:rPr lang="en-US" dirty="0"/>
                        <a:t>Situation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Recommended carbohydrate intake</a:t>
                      </a:r>
                    </a:p>
                  </a:txBody>
                  <a:tcPr anchor="ctr"/>
                </a:tc>
              </a:tr>
              <a:tr h="756027">
                <a:tc>
                  <a:txBody>
                    <a:bodyPr/>
                    <a:lstStyle/>
                    <a:p>
                      <a:r>
                        <a:rPr lang="en-US"/>
                        <a:t>Daily refuelling needs for training programs less than 60–90 minutes per day or low-intensity exercise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Daily intake of 5–7 grams per kilogram BM</a:t>
                      </a:r>
                    </a:p>
                  </a:txBody>
                  <a:tcPr anchor="ctr"/>
                </a:tc>
              </a:tr>
              <a:tr h="529219">
                <a:tc>
                  <a:txBody>
                    <a:bodyPr/>
                    <a:lstStyle/>
                    <a:p>
                      <a:r>
                        <a:rPr lang="en-US"/>
                        <a:t>Daily refuelling for training programs greater than 90–120 minutes per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Daily intake of 7–10 grams per kilogram BM</a:t>
                      </a:r>
                    </a:p>
                  </a:txBody>
                  <a:tcPr anchor="ctr"/>
                </a:tc>
              </a:tr>
              <a:tr h="982836">
                <a:tc>
                  <a:txBody>
                    <a:bodyPr/>
                    <a:lstStyle/>
                    <a:p>
                      <a:r>
                        <a:rPr lang="en-US"/>
                        <a:t>Daily refuelling for athletes undertaking an extreme exercise program: 6–8 hours per day (cycling tour)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 intake of 10–12+ grams per kilogram BM</a:t>
                      </a:r>
                    </a:p>
                  </a:txBody>
                  <a:tcPr anchor="ctr"/>
                </a:tc>
              </a:tr>
              <a:tr h="756027">
                <a:tc>
                  <a:txBody>
                    <a:bodyPr/>
                    <a:lstStyle/>
                    <a:p>
                      <a:r>
                        <a:rPr lang="is-IS"/>
                        <a:t>Carbohydrate loading for endurance and ultra-endurance events (see section 10.4)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Daily intake of 7–10 grams per kilogram BM</a:t>
                      </a:r>
                    </a:p>
                  </a:txBody>
                  <a:tcPr anchor="ctr"/>
                </a:tc>
              </a:tr>
              <a:tr h="529219">
                <a:tc>
                  <a:txBody>
                    <a:bodyPr/>
                    <a:lstStyle/>
                    <a:p>
                      <a:r>
                        <a:rPr lang="fr-FR"/>
                        <a:t>Pre-event meal (meal eaten 1–4 hours pre-competition)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/>
                        <a:t>1–4 grams per kilogram BM</a:t>
                      </a:r>
                    </a:p>
                  </a:txBody>
                  <a:tcPr anchor="ctr"/>
                </a:tc>
              </a:tr>
              <a:tr h="756027">
                <a:tc>
                  <a:txBody>
                    <a:bodyPr/>
                    <a:lstStyle/>
                    <a:p>
                      <a:r>
                        <a:rPr lang="en-US"/>
                        <a:t>Carbohydrate intake during training sessions and competition events longer than 1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gram per minute or 30–60 grams per hour</a:t>
                      </a:r>
                    </a:p>
                  </a:txBody>
                  <a:tcPr anchor="ctr"/>
                </a:tc>
              </a:tr>
              <a:tr h="1209644">
                <a:tc>
                  <a:txBody>
                    <a:bodyPr/>
                    <a:lstStyle/>
                    <a:p>
                      <a:r>
                        <a:rPr lang="en-US"/>
                        <a:t>Rapid recovery after training session or multi-day competition, especially when there is less than 8 hours until next 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Intake of 1–1.5 grams per kilogram BM for every hour in the early stages of recovery after exercise, contributing to a total intake of 6–10 grams per kilogram BM over 24 hours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10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carbs should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previous slide work out the amount of carbohydrates you should be eating a day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3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169</TotalTime>
  <Words>1411</Words>
  <Application>Microsoft Macintosh PowerPoint</Application>
  <PresentationFormat>On-screen Show (4:3)</PresentationFormat>
  <Paragraphs>176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Newsprint</vt:lpstr>
      <vt:lpstr>Strategies to enhance performance and recovery</vt:lpstr>
      <vt:lpstr>Key Knowledge</vt:lpstr>
      <vt:lpstr>Key Skills</vt:lpstr>
      <vt:lpstr>Nutritional needs of an athlete – Balanced diet</vt:lpstr>
      <vt:lpstr>Planning your diet</vt:lpstr>
      <vt:lpstr>PowerPoint Presentation</vt:lpstr>
      <vt:lpstr>Carbohydrates</vt:lpstr>
      <vt:lpstr>PowerPoint Presentation</vt:lpstr>
      <vt:lpstr>How much carbs should you have?</vt:lpstr>
      <vt:lpstr>Low GI vs High GI</vt:lpstr>
      <vt:lpstr>PowerPoint Presentation</vt:lpstr>
      <vt:lpstr>How can GI knowledge help?</vt:lpstr>
      <vt:lpstr>What will help?</vt:lpstr>
      <vt:lpstr>Carbohydrate Gels</vt:lpstr>
      <vt:lpstr>PowerPoint Presentation</vt:lpstr>
      <vt:lpstr>High, Moderate or Low GI?</vt:lpstr>
      <vt:lpstr>Michael Phelps diet!</vt:lpstr>
      <vt:lpstr>PowerPoint Presentation</vt:lpstr>
      <vt:lpstr>Protein!</vt:lpstr>
      <vt:lpstr>What does protein do again?</vt:lpstr>
      <vt:lpstr>*Exercising approximately four to five times per week for 45–60 minutes  **Exercising four to five times per week for 30 minutes at &lt; 55 per cent VO2 max</vt:lpstr>
      <vt:lpstr>How much protein is right for you?</vt:lpstr>
      <vt:lpstr>When should I eat protein?</vt:lpstr>
      <vt:lpstr>Protein + Carbs = Awesome</vt:lpstr>
      <vt:lpstr>Protein shakes</vt:lpstr>
      <vt:lpstr>Fats</vt:lpstr>
      <vt:lpstr>PowerPoint Presentation</vt:lpstr>
      <vt:lpstr>Your turn!</vt:lpstr>
      <vt:lpstr>PowerPoint Presentation</vt:lpstr>
      <vt:lpstr>PowerPoint Presentation</vt:lpstr>
      <vt:lpstr>PowerPoint Presentation</vt:lpstr>
      <vt:lpstr>PowerPoint Presentation</vt:lpstr>
    </vt:vector>
  </TitlesOfParts>
  <Company>St Augustines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enhance performance and recovery</dc:title>
  <dc:creator>Staff  Member</dc:creator>
  <cp:lastModifiedBy>Staff  Member</cp:lastModifiedBy>
  <cp:revision>12</cp:revision>
  <dcterms:created xsi:type="dcterms:W3CDTF">2012-07-31T00:45:20Z</dcterms:created>
  <dcterms:modified xsi:type="dcterms:W3CDTF">2012-08-20T03:28:33Z</dcterms:modified>
</cp:coreProperties>
</file>