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5" r:id="rId3"/>
    <p:sldId id="258" r:id="rId4"/>
    <p:sldId id="257" r:id="rId5"/>
    <p:sldId id="259" r:id="rId6"/>
    <p:sldId id="260" r:id="rId7"/>
    <p:sldId id="261" r:id="rId8"/>
    <p:sldId id="262" r:id="rId9"/>
    <p:sldId id="263" r:id="rId10"/>
    <p:sldId id="264" r:id="rId11"/>
    <p:sldId id="286" r:id="rId12"/>
    <p:sldId id="265" r:id="rId13"/>
    <p:sldId id="266" r:id="rId14"/>
    <p:sldId id="267" r:id="rId15"/>
    <p:sldId id="268" r:id="rId16"/>
    <p:sldId id="278" r:id="rId17"/>
    <p:sldId id="279" r:id="rId18"/>
    <p:sldId id="280" r:id="rId19"/>
    <p:sldId id="269" r:id="rId20"/>
    <p:sldId id="281" r:id="rId21"/>
    <p:sldId id="270" r:id="rId22"/>
    <p:sldId id="271" r:id="rId23"/>
    <p:sldId id="287" r:id="rId24"/>
    <p:sldId id="272" r:id="rId25"/>
    <p:sldId id="273" r:id="rId26"/>
    <p:sldId id="274" r:id="rId27"/>
    <p:sldId id="275" r:id="rId28"/>
    <p:sldId id="276" r:id="rId29"/>
    <p:sldId id="277" r:id="rId30"/>
    <p:sldId id="282" r:id="rId31"/>
    <p:sldId id="283" r:id="rId32"/>
    <p:sldId id="284"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5" d="100"/>
          <a:sy n="75" d="100"/>
        </p:scale>
        <p:origin x="-696"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6" name="Group 10"/>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5" name="Snip Single Corner Rectangle 14"/>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3" name="Teardrop 12"/>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B1115196-1C6F-4784-83AC-30756D8F10B3}" type="datetimeFigureOut">
              <a:rPr lang="en-US" smtClean="0"/>
              <a:t>21/08/12</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10"/>
          <p:cNvGrpSpPr/>
          <p:nvPr/>
        </p:nvGrpSpPr>
        <p:grpSpPr>
          <a:xfrm>
            <a:off x="228600" y="228600"/>
            <a:ext cx="4251960" cy="6387352"/>
            <a:chOff x="228600" y="228600"/>
            <a:chExt cx="4251960" cy="6387352"/>
          </a:xfrm>
        </p:grpSpPr>
        <p:sp>
          <p:nvSpPr>
            <p:cNvPr id="12" name="Snip Diagonal Corner Rectangle 11"/>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Teardrop 12"/>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2176272"/>
            <a:ext cx="3657600" cy="1161288"/>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flipH="1">
            <a:off x="4654475" y="228600"/>
            <a:ext cx="4251960" cy="6391656"/>
          </a:xfrm>
          <a:prstGeom prst="snip2DiagRect">
            <a:avLst>
              <a:gd name="adj1" fmla="val 0"/>
              <a:gd name="adj2" fmla="val 4017"/>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3342401"/>
            <a:ext cx="3657600" cy="2595282"/>
          </a:xfrm>
        </p:spPr>
        <p:txBody>
          <a:bodyPr>
            <a:normAutofit/>
          </a:bodyPr>
          <a:lstStyle>
            <a:lvl1pPr marL="0" indent="0">
              <a:lnSpc>
                <a:spcPct val="110000"/>
              </a:lnSpc>
              <a:spcBef>
                <a:spcPts val="60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58952" y="6300216"/>
            <a:ext cx="1298448" cy="365125"/>
          </a:xfrm>
        </p:spPr>
        <p:txBody>
          <a:bodyPr/>
          <a:lstStyle/>
          <a:p>
            <a:fld id="{B1115196-1C6F-4784-83AC-30756D8F10B3}" type="datetimeFigureOut">
              <a:rPr lang="en-US" smtClean="0"/>
              <a:t>21/08/12</a:t>
            </a:fld>
            <a:endParaRPr lang="en-US"/>
          </a:p>
        </p:txBody>
      </p:sp>
      <p:sp>
        <p:nvSpPr>
          <p:cNvPr id="6" name="Footer Placeholder 5"/>
          <p:cNvSpPr>
            <a:spLocks noGrp="1"/>
          </p:cNvSpPr>
          <p:nvPr>
            <p:ph type="ftr" sz="quarter" idx="11"/>
          </p:nvPr>
        </p:nvSpPr>
        <p:spPr>
          <a:xfrm>
            <a:off x="2057400" y="6300216"/>
            <a:ext cx="2340864" cy="365125"/>
          </a:xfrm>
        </p:spPr>
        <p:txBody>
          <a:bodyPr/>
          <a:lstStyle/>
          <a:p>
            <a:endParaRPr lang="en-US"/>
          </a:p>
        </p:txBody>
      </p:sp>
      <p:sp>
        <p:nvSpPr>
          <p:cNvPr id="7" name="Slide Number Placeholder 6"/>
          <p:cNvSpPr>
            <a:spLocks noGrp="1"/>
          </p:cNvSpPr>
          <p:nvPr>
            <p:ph type="sldNum" sz="quarter" idx="12"/>
          </p:nvPr>
        </p:nvSpPr>
        <p:spPr>
          <a:xfrm>
            <a:off x="301752" y="6300216"/>
            <a:ext cx="448056" cy="365125"/>
          </a:xfrm>
        </p:spPr>
        <p:txBody>
          <a:bodyPr/>
          <a:lstStyle>
            <a:lvl1pPr algn="l">
              <a:defRPr/>
            </a:lvl1pPr>
          </a:lstStyle>
          <a:p>
            <a:fld id="{19371D3E-5A18-49EB-AD2A-429AF16575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9" name="Snip Diagonal Corner Rectangle 8"/>
          <p:cNvSpPr/>
          <p:nvPr/>
        </p:nvSpPr>
        <p:spPr>
          <a:xfrm flipV="1">
            <a:off x="228600" y="4648200"/>
            <a:ext cx="8686800" cy="1963271"/>
          </a:xfrm>
          <a:prstGeom prst="snip2DiagRect">
            <a:avLst>
              <a:gd name="adj1" fmla="val 0"/>
              <a:gd name="adj2" fmla="val 937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0" y="4648200"/>
            <a:ext cx="8153400" cy="609600"/>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B1115196-1C6F-4784-83AC-30756D8F10B3}" type="datetimeFigureOut">
              <a:rPr lang="en-US" smtClean="0"/>
              <a:t>21/08/12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71D3E-5A18-49EB-AD2A-429AF165759F}" type="slidenum">
              <a:rPr lang="en-US" smtClean="0"/>
              <a:t>‹#›</a:t>
            </a:fld>
            <a:endParaRPr lang="en-US"/>
          </a:p>
        </p:txBody>
      </p:sp>
      <p:sp>
        <p:nvSpPr>
          <p:cNvPr id="7" name="Text Placeholder 3"/>
          <p:cNvSpPr>
            <a:spLocks noGrp="1"/>
          </p:cNvSpPr>
          <p:nvPr>
            <p:ph type="body" sz="half" idx="2"/>
          </p:nvPr>
        </p:nvSpPr>
        <p:spPr>
          <a:xfrm>
            <a:off x="457200" y="5257799"/>
            <a:ext cx="8156448" cy="820272"/>
          </a:xfrm>
        </p:spPr>
        <p:txBody>
          <a:bodyPr>
            <a:normAutofit/>
          </a:bodyPr>
          <a:lstStyle>
            <a:lvl1pPr marL="0" indent="0">
              <a:lnSpc>
                <a:spcPct val="110000"/>
              </a:lnSpc>
              <a:spcBef>
                <a:spcPct val="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Picture Placeholder 2"/>
          <p:cNvSpPr>
            <a:spLocks noGrp="1"/>
          </p:cNvSpPr>
          <p:nvPr>
            <p:ph type="pic" idx="1"/>
          </p:nvPr>
        </p:nvSpPr>
        <p:spPr>
          <a:xfrm flipH="1">
            <a:off x="228600" y="228600"/>
            <a:ext cx="8677835" cy="4267200"/>
          </a:xfrm>
          <a:prstGeom prst="snip2DiagRect">
            <a:avLst>
              <a:gd name="adj1" fmla="val 0"/>
              <a:gd name="adj2" fmla="val 4332"/>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1115196-1C6F-4784-83AC-30756D8F10B3}" type="datetimeFigureOut">
              <a:rPr lang="en-US" smtClean="0"/>
              <a:t>21/08/12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t>21/08/12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8" name="Snip Diagonal Corner Rectangle 7"/>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467600" y="838201"/>
            <a:ext cx="1219200" cy="5105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838201"/>
            <a:ext cx="6307138" cy="51054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t>21/08/12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t>21/08/12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6" name="Group 14"/>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7" name="Snip Single Corner Rectangle 16"/>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6" name="Teardrop 15"/>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B1115196-1C6F-4784-83AC-30756D8F10B3}" type="datetimeFigureOut">
              <a:rPr lang="en-US" smtClean="0"/>
              <a:t>21/08/12</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
        <p:nvSpPr>
          <p:cNvPr id="12" name="Picture Placeholder 11"/>
          <p:cNvSpPr>
            <a:spLocks noGrp="1"/>
          </p:cNvSpPr>
          <p:nvPr>
            <p:ph type="pic" sz="quarter" idx="12"/>
          </p:nvPr>
        </p:nvSpPr>
        <p:spPr>
          <a:xfrm>
            <a:off x="0" y="676835"/>
            <a:ext cx="7543800" cy="2587752"/>
          </a:xfrm>
          <a:effectLst>
            <a:outerShdw blurRad="50800" dist="63500" dir="2700000" algn="tl" rotWithShape="0">
              <a:prstClr val="black">
                <a:alpha val="50000"/>
              </a:prstClr>
            </a:outerShdw>
          </a:effectLst>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6" name="Group 6"/>
          <p:cNvGrpSpPr/>
          <p:nvPr/>
        </p:nvGrpSpPr>
        <p:grpSpPr>
          <a:xfrm flipH="1">
            <a:off x="1600199" y="2126877"/>
            <a:ext cx="75438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0" name="Snip Single Corner Rectangle 9"/>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 name="Teardrop 8"/>
            <p:cNvSpPr/>
            <p:nvPr/>
          </p:nvSpPr>
          <p:spPr>
            <a:xfrm flipH="1">
              <a:off x="22859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1736105" y="2653553"/>
            <a:ext cx="5870448" cy="14721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tx1">
                    <a:lumMod val="90000"/>
                    <a:lumOff val="10000"/>
                  </a:schemeClr>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736105" y="4134881"/>
            <a:ext cx="5870448" cy="576072"/>
          </a:xfrm>
        </p:spPr>
        <p:txBody>
          <a:bodyPr vert="horz" lIns="91440" tIns="45720" rIns="91440" bIns="45720" rtlCol="0">
            <a:normAutofit/>
          </a:bodyPr>
          <a:lstStyle>
            <a:lvl1pPr marL="0" indent="0" algn="l" defTabSz="914400" rtl="0" eaLnBrk="1" latinLnBrk="0" hangingPunct="1">
              <a:spcBef>
                <a:spcPts val="0"/>
              </a:spcBef>
              <a:buClr>
                <a:schemeClr val="accent1"/>
              </a:buClr>
              <a:buSzPct val="90000"/>
              <a:buFont typeface="Wingdings 2" pitchFamily="18" charset="2"/>
              <a:buNone/>
              <a:defRPr sz="1400" kern="1200">
                <a:solidFill>
                  <a:schemeClr val="tx1">
                    <a:lumMod val="90000"/>
                    <a:lumOff val="10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rot="16200000">
            <a:off x="8033590" y="3475037"/>
            <a:ext cx="1828801" cy="365125"/>
          </a:xfrm>
        </p:spPr>
        <p:txBody>
          <a:bodyPr vert="horz" lIns="91440" tIns="0" rIns="91440" bIns="0" rtlCol="0" anchor="t" anchorCtr="0"/>
          <a:lstStyle>
            <a:lvl1pPr marL="0" algn="l" defTabSz="914400" rtl="0" eaLnBrk="1" latinLnBrk="0" hangingPunct="1">
              <a:defRPr sz="1100" b="1" kern="1200">
                <a:solidFill>
                  <a:schemeClr val="bg1">
                    <a:lumMod val="75000"/>
                  </a:schemeClr>
                </a:solidFill>
                <a:latin typeface="+mn-lt"/>
                <a:ea typeface="+mn-ea"/>
                <a:cs typeface="+mn-cs"/>
              </a:defRPr>
            </a:lvl1pPr>
          </a:lstStyle>
          <a:p>
            <a:endParaRPr lang="en-US"/>
          </a:p>
        </p:txBody>
      </p:sp>
      <p:sp>
        <p:nvSpPr>
          <p:cNvPr id="4" name="Date Placeholder 3"/>
          <p:cNvSpPr>
            <a:spLocks noGrp="1"/>
          </p:cNvSpPr>
          <p:nvPr>
            <p:ph type="dt" sz="half" idx="10"/>
          </p:nvPr>
        </p:nvSpPr>
        <p:spPr>
          <a:xfrm rot="16200000">
            <a:off x="7658009" y="3475037"/>
            <a:ext cx="1828800" cy="365125"/>
          </a:xfrm>
        </p:spPr>
        <p:txBody>
          <a:bodyPr vert="horz" lIns="91440" tIns="0" rIns="91440" bIns="0" rtlCol="0" anchor="b" anchorCtr="0"/>
          <a:lstStyle>
            <a:lvl1pPr marL="0" algn="l" defTabSz="914400" rtl="0" eaLnBrk="1" latinLnBrk="0" hangingPunct="1">
              <a:defRPr sz="1400" b="1" kern="1200">
                <a:solidFill>
                  <a:schemeClr val="bg1">
                    <a:lumMod val="50000"/>
                  </a:schemeClr>
                </a:solidFill>
                <a:latin typeface="+mn-lt"/>
                <a:ea typeface="+mn-ea"/>
                <a:cs typeface="+mn-cs"/>
              </a:defRPr>
            </a:lvl1pPr>
          </a:lstStyle>
          <a:p>
            <a:fld id="{B1115196-1C6F-4784-83AC-30756D8F10B3}" type="datetimeFigureOut">
              <a:rPr lang="en-US" smtClean="0"/>
              <a:t>21/08/12</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Snip Diagonal Corner Rectangle 10"/>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Snip Diagonal Corner Rectangle 11"/>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779461" y="1981201"/>
            <a:ext cx="3657600" cy="3975100"/>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05351" y="1981201"/>
            <a:ext cx="3657600" cy="3975100"/>
          </a:xfrm>
        </p:spPr>
        <p:txBody>
          <a:bodyPr>
            <a:normAutofit/>
          </a:bodyPr>
          <a:lstStyle>
            <a:lvl1pPr>
              <a:defRPr sz="2200"/>
            </a:lvl1pPr>
            <a:lvl2pPr>
              <a:defRPr sz="2000"/>
            </a:lvl2pPr>
            <a:lvl3pPr>
              <a:defRPr sz="1800"/>
            </a:lvl3pPr>
            <a:lvl4pPr>
              <a:defRPr sz="1800"/>
            </a:lvl4pPr>
            <a:lvl5pPr>
              <a:defRPr sz="1800"/>
            </a:lvl5pPr>
            <a:lvl6pPr marL="1946275" indent="-344488">
              <a:defRPr sz="1800"/>
            </a:lvl6pPr>
            <a:lvl7pPr marL="1946275" indent="-344488">
              <a:defRPr sz="1800"/>
            </a:lvl7pPr>
            <a:lvl8pPr marL="1946275" indent="-344488">
              <a:defRPr sz="1800"/>
            </a:lvl8pPr>
            <a:lvl9pPr marL="1946275"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115196-1C6F-4784-83AC-30756D8F10B3}" type="datetimeFigureOut">
              <a:rPr lang="en-US" smtClean="0"/>
              <a:t>21/08/12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Snip Diagonal Corner Rectangle 11"/>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Snip Diagonal Corner Rectangle 12"/>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1"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1"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1115196-1C6F-4784-83AC-30756D8F10B3}" type="datetimeFigureOut">
              <a:rPr lang="en-US" smtClean="0"/>
              <a:t>21/08/12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1115196-1C6F-4784-83AC-30756D8F10B3}" type="datetimeFigureOut">
              <a:rPr lang="en-US" smtClean="0"/>
              <a:t>21/08/12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nip Diagonal Corner Rectangle 5"/>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115196-1C6F-4784-83AC-30756D8F10B3}" type="datetimeFigureOut">
              <a:rPr lang="en-US" smtClean="0"/>
              <a:t>21/08/12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1"/>
          <p:cNvGrpSpPr/>
          <p:nvPr/>
        </p:nvGrpSpPr>
        <p:grpSpPr>
          <a:xfrm>
            <a:off x="228600" y="228600"/>
            <a:ext cx="4251960" cy="6387352"/>
            <a:chOff x="228600" y="228600"/>
            <a:chExt cx="4251960" cy="6387352"/>
          </a:xfrm>
        </p:grpSpPr>
        <p:sp>
          <p:nvSpPr>
            <p:cNvPr id="13" name="Snip Diagonal Corner Rectangle 12"/>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Teardrop 13"/>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5" name="Snip Diagonal Corner Rectangle 14"/>
          <p:cNvSpPr/>
          <p:nvPr/>
        </p:nvSpPr>
        <p:spPr>
          <a:xfrm flipV="1">
            <a:off x="46482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25780" y="2177303"/>
            <a:ext cx="3657600" cy="1162050"/>
          </a:xfrm>
        </p:spPr>
        <p:txBody>
          <a:bodyPr anchor="b">
            <a:normAutofit/>
          </a:bodyPr>
          <a:lstStyle>
            <a:lvl1pPr algn="l">
              <a:defRPr sz="3000" b="0">
                <a:solidFill>
                  <a:schemeClr val="accent1"/>
                </a:solidFill>
              </a:defRPr>
            </a:lvl1pPr>
          </a:lstStyle>
          <a:p>
            <a:r>
              <a:rPr lang="en-US" smtClean="0"/>
              <a:t>Click to edit Master title style</a:t>
            </a:r>
            <a:endParaRPr/>
          </a:p>
        </p:txBody>
      </p:sp>
      <p:sp>
        <p:nvSpPr>
          <p:cNvPr id="3" name="Content Placeholder 2"/>
          <p:cNvSpPr>
            <a:spLocks noGrp="1"/>
          </p:cNvSpPr>
          <p:nvPr>
            <p:ph idx="1"/>
          </p:nvPr>
        </p:nvSpPr>
        <p:spPr>
          <a:xfrm>
            <a:off x="4945380" y="609600"/>
            <a:ext cx="3657600" cy="53340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25780" y="3352799"/>
            <a:ext cx="3657600" cy="2590801"/>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62000" y="6297706"/>
            <a:ext cx="1295400" cy="365125"/>
          </a:xfrm>
        </p:spPr>
        <p:txBody>
          <a:bodyPr/>
          <a:lstStyle/>
          <a:p>
            <a:fld id="{B1115196-1C6F-4784-83AC-30756D8F10B3}" type="datetimeFigureOut">
              <a:rPr lang="en-US" smtClean="0"/>
              <a:t>21/08/12</a:t>
            </a:fld>
            <a:endParaRPr lang="en-US"/>
          </a:p>
        </p:txBody>
      </p:sp>
      <p:sp>
        <p:nvSpPr>
          <p:cNvPr id="6" name="Footer Placeholder 5"/>
          <p:cNvSpPr>
            <a:spLocks noGrp="1"/>
          </p:cNvSpPr>
          <p:nvPr>
            <p:ph type="ftr" sz="quarter" idx="11"/>
          </p:nvPr>
        </p:nvSpPr>
        <p:spPr>
          <a:xfrm>
            <a:off x="2057400" y="6297706"/>
            <a:ext cx="2339788" cy="365125"/>
          </a:xfrm>
        </p:spPr>
        <p:txBody>
          <a:bodyPr/>
          <a:lstStyle/>
          <a:p>
            <a:endParaRPr lang="en-US"/>
          </a:p>
        </p:txBody>
      </p:sp>
      <p:sp>
        <p:nvSpPr>
          <p:cNvPr id="7" name="Slide Number Placeholder 6"/>
          <p:cNvSpPr>
            <a:spLocks noGrp="1"/>
          </p:cNvSpPr>
          <p:nvPr>
            <p:ph type="sldNum" sz="quarter" idx="12"/>
          </p:nvPr>
        </p:nvSpPr>
        <p:spPr>
          <a:xfrm>
            <a:off x="304800" y="6297706"/>
            <a:ext cx="443753" cy="365125"/>
          </a:xfrm>
        </p:spPr>
        <p:txBody>
          <a:bodyPr/>
          <a:lstStyle>
            <a:lvl1pPr algn="l">
              <a:defRPr/>
            </a:lvl1pPr>
          </a:lstStyle>
          <a:p>
            <a:fld id="{19371D3E-5A18-49EB-AD2A-429AF165759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295833"/>
            <a:ext cx="7583488" cy="1143000"/>
          </a:xfrm>
          <a:prstGeom prst="rect">
            <a:avLst/>
          </a:prstGeom>
        </p:spPr>
        <p:txBody>
          <a:bodyPr vert="horz" lIns="91440" tIns="45720" rIns="91440" bIns="45720" rtlCol="0" anchor="b" anchorCtr="0">
            <a:normAutofit/>
          </a:bodyPr>
          <a:lstStyle/>
          <a:p>
            <a:r>
              <a:rPr lang="en-US" smtClean="0"/>
              <a:t>Click to edit Master title style</a:t>
            </a:r>
            <a:endParaRPr/>
          </a:p>
        </p:txBody>
      </p:sp>
      <p:sp>
        <p:nvSpPr>
          <p:cNvPr id="3" name="Text Placeholder 2"/>
          <p:cNvSpPr>
            <a:spLocks noGrp="1"/>
          </p:cNvSpPr>
          <p:nvPr>
            <p:ph type="body" idx="1"/>
          </p:nvPr>
        </p:nvSpPr>
        <p:spPr>
          <a:xfrm>
            <a:off x="779463" y="1949824"/>
            <a:ext cx="7583488" cy="400722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28600" y="6243918"/>
            <a:ext cx="2133600"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fld id="{B1115196-1C6F-4784-83AC-30756D8F10B3}" type="datetimeFigureOut">
              <a:rPr lang="en-US" smtClean="0"/>
              <a:t>21/08/12</a:t>
            </a:fld>
            <a:endParaRPr lang="en-US"/>
          </a:p>
        </p:txBody>
      </p:sp>
      <p:sp>
        <p:nvSpPr>
          <p:cNvPr id="5" name="Footer Placeholder 4"/>
          <p:cNvSpPr>
            <a:spLocks noGrp="1"/>
          </p:cNvSpPr>
          <p:nvPr>
            <p:ph type="ftr" sz="quarter" idx="3"/>
          </p:nvPr>
        </p:nvSpPr>
        <p:spPr>
          <a:xfrm>
            <a:off x="5867400" y="6248400"/>
            <a:ext cx="2895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4305300" y="6248400"/>
            <a:ext cx="533400" cy="365125"/>
          </a:xfrm>
          <a:prstGeom prst="rect">
            <a:avLst/>
          </a:prstGeom>
        </p:spPr>
        <p:txBody>
          <a:bodyPr vert="horz" lIns="91440" tIns="45720" rIns="91440" bIns="45720" rtlCol="0" anchor="ctr"/>
          <a:lstStyle>
            <a:lvl1pPr algn="ctr">
              <a:defRPr sz="1100" b="1">
                <a:solidFill>
                  <a:schemeClr val="bg1">
                    <a:lumMod val="65000"/>
                  </a:schemeClr>
                </a:solidFill>
              </a:defRPr>
            </a:lvl1pPr>
          </a:lstStyle>
          <a:p>
            <a:fld id="{19371D3E-5A18-49EB-AD2A-429AF165759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spcBef>
          <a:spcPct val="0"/>
        </a:spcBef>
        <a:buNone/>
        <a:defRPr sz="3800" kern="1200">
          <a:solidFill>
            <a:schemeClr val="tx1">
              <a:lumMod val="90000"/>
              <a:lumOff val="10000"/>
            </a:schemeClr>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0558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7pPr>
      <a:lvl8pPr marL="2743200"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2" pitchFamily="18" charset="2"/>
        <a:buChar char=""/>
        <a:defRPr lang="en-US" sz="1800" kern="1200" dirty="0">
          <a:solidFill>
            <a:schemeClr val="tx1">
              <a:lumMod val="90000"/>
              <a:lumOff val="1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Fuel for competition and recovery!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9913964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Refuelling</a:t>
            </a:r>
            <a:r>
              <a:rPr lang="en-US" dirty="0" smtClean="0"/>
              <a:t> during exercise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Sports lasting 60-90 minutes can be fuelled by stored carbs and fats without the need to replenish during the event.</a:t>
            </a:r>
          </a:p>
          <a:p>
            <a:r>
              <a:rPr lang="en-US" dirty="0" smtClean="0"/>
              <a:t>Sports that last longer than 90 </a:t>
            </a:r>
            <a:r>
              <a:rPr lang="en-US" dirty="0" err="1" smtClean="0"/>
              <a:t>mins</a:t>
            </a:r>
            <a:r>
              <a:rPr lang="en-US" dirty="0" smtClean="0"/>
              <a:t> may benefit from consumption of carbohydrates as fuel fatigue is likely.</a:t>
            </a:r>
          </a:p>
          <a:p>
            <a:r>
              <a:rPr lang="en-US" dirty="0" smtClean="0">
                <a:solidFill>
                  <a:srgbClr val="FF0000"/>
                </a:solidFill>
              </a:rPr>
              <a:t>How does it help?</a:t>
            </a:r>
          </a:p>
          <a:p>
            <a:r>
              <a:rPr lang="en-US" dirty="0" smtClean="0"/>
              <a:t>Carbohydrate consumption can lead to glycogen sparing by using the carbs to remake glycogen for later use.</a:t>
            </a:r>
          </a:p>
          <a:p>
            <a:r>
              <a:rPr lang="en-US" dirty="0" smtClean="0"/>
              <a:t>Also this keeps blood glucose levels in a normal range providing extra fuel and delaying fatigue.</a:t>
            </a:r>
          </a:p>
          <a:p>
            <a:r>
              <a:rPr lang="en-US" dirty="0" smtClean="0">
                <a:solidFill>
                  <a:srgbClr val="FF0000"/>
                </a:solidFill>
              </a:rPr>
              <a:t>Recommended starting early in the event 30-60 grams of moderate to high GI foods per hour.</a:t>
            </a:r>
          </a:p>
          <a:p>
            <a:r>
              <a:rPr lang="en-US" dirty="0" err="1" smtClean="0">
                <a:solidFill>
                  <a:srgbClr val="3366FF"/>
                </a:solidFill>
              </a:rPr>
              <a:t>E.g</a:t>
            </a:r>
            <a:r>
              <a:rPr lang="en-US" dirty="0" smtClean="0">
                <a:solidFill>
                  <a:srgbClr val="3366FF"/>
                </a:solidFill>
              </a:rPr>
              <a:t> 60 grams carbs = two bananas or 95 grams jelly beans</a:t>
            </a:r>
            <a:endParaRPr lang="en-US" dirty="0">
              <a:solidFill>
                <a:srgbClr val="3366FF"/>
              </a:solidFill>
            </a:endParaRPr>
          </a:p>
        </p:txBody>
      </p:sp>
    </p:spTree>
    <p:extLst>
      <p:ext uri="{BB962C8B-B14F-4D97-AF65-F5344CB8AC3E}">
        <p14:creationId xmlns:p14="http://schemas.microsoft.com/office/powerpoint/2010/main" val="248036625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rcRect l="-32803" r="-32803"/>
          <a:stretch>
            <a:fillRect/>
          </a:stretch>
        </p:blipFill>
        <p:spPr>
          <a:xfrm>
            <a:off x="779463" y="1949450"/>
            <a:ext cx="7583487" cy="4006850"/>
          </a:xfrm>
        </p:spPr>
      </p:pic>
    </p:spTree>
    <p:extLst>
      <p:ext uri="{BB962C8B-B14F-4D97-AF65-F5344CB8AC3E}">
        <p14:creationId xmlns:p14="http://schemas.microsoft.com/office/powerpoint/2010/main" val="423537969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28809136"/>
              </p:ext>
            </p:extLst>
          </p:nvPr>
        </p:nvGraphicFramePr>
        <p:xfrm>
          <a:off x="779463" y="1949450"/>
          <a:ext cx="7583488" cy="2108199"/>
        </p:xfrm>
        <a:graphic>
          <a:graphicData uri="http://schemas.openxmlformats.org/drawingml/2006/table">
            <a:tbl>
              <a:tblPr firstRow="1" bandRow="1">
                <a:tableStyleId>{5C22544A-7EE6-4342-B048-85BDC9FD1C3A}</a:tableStyleId>
              </a:tblPr>
              <a:tblGrid>
                <a:gridCol w="3791744"/>
                <a:gridCol w="3791744"/>
              </a:tblGrid>
              <a:tr h="370840">
                <a:tc>
                  <a:txBody>
                    <a:bodyPr/>
                    <a:lstStyle/>
                    <a:p>
                      <a:r>
                        <a:rPr lang="en-US" dirty="0"/>
                        <a:t>Type of exercise</a:t>
                      </a:r>
                    </a:p>
                  </a:txBody>
                  <a:tcPr anchor="ctr"/>
                </a:tc>
                <a:tc>
                  <a:txBody>
                    <a:bodyPr/>
                    <a:lstStyle/>
                    <a:p>
                      <a:r>
                        <a:rPr lang="es-ES_tradnl"/>
                        <a:t>Refuelling suggestion</a:t>
                      </a:r>
                    </a:p>
                  </a:txBody>
                  <a:tcPr anchor="ctr"/>
                </a:tc>
              </a:tr>
              <a:tr h="370840">
                <a:tc>
                  <a:txBody>
                    <a:bodyPr/>
                    <a:lstStyle/>
                    <a:p>
                      <a:r>
                        <a:rPr lang="en-US" b="1"/>
                        <a:t>Intermittent team sports lasting 60–90 minutes</a:t>
                      </a:r>
                      <a:endParaRPr lang="en-US"/>
                    </a:p>
                  </a:txBody>
                  <a:tcPr anchor="ctr"/>
                </a:tc>
                <a:tc>
                  <a:txBody>
                    <a:bodyPr/>
                    <a:lstStyle/>
                    <a:p>
                      <a:pPr>
                        <a:buFont typeface="Arial"/>
                        <a:buChar char="•"/>
                      </a:pPr>
                      <a:r>
                        <a:rPr lang="en-US" dirty="0"/>
                        <a:t>Recent studies have found that intermittent team sports may benefit from consumption of carbohydrate during the game as it is said to delay fatigue, prevent low blood-glucose levels and promote glycogen sparing.</a:t>
                      </a:r>
                    </a:p>
                  </a:txBody>
                  <a:tcPr anchor="ctr"/>
                </a:tc>
              </a:tr>
            </a:tbl>
          </a:graphicData>
        </a:graphic>
      </p:graphicFrame>
    </p:spTree>
    <p:extLst>
      <p:ext uri="{BB962C8B-B14F-4D97-AF65-F5344CB8AC3E}">
        <p14:creationId xmlns:p14="http://schemas.microsoft.com/office/powerpoint/2010/main" val="21472331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83700563"/>
              </p:ext>
            </p:extLst>
          </p:nvPr>
        </p:nvGraphicFramePr>
        <p:xfrm>
          <a:off x="779463" y="1949450"/>
          <a:ext cx="7583488" cy="5400040"/>
        </p:xfrm>
        <a:graphic>
          <a:graphicData uri="http://schemas.openxmlformats.org/drawingml/2006/table">
            <a:tbl>
              <a:tblPr firstRow="1" bandRow="1">
                <a:tableStyleId>{5C22544A-7EE6-4342-B048-85BDC9FD1C3A}</a:tableStyleId>
              </a:tblPr>
              <a:tblGrid>
                <a:gridCol w="3791744"/>
                <a:gridCol w="3791744"/>
              </a:tblGrid>
              <a:tr h="370840">
                <a:tc>
                  <a:txBody>
                    <a:bodyPr/>
                    <a:lstStyle/>
                    <a:p>
                      <a:r>
                        <a:rPr lang="en-US" dirty="0" smtClean="0"/>
                        <a:t>Type of exercise</a:t>
                      </a:r>
                      <a:endParaRPr lang="en-US" dirty="0"/>
                    </a:p>
                  </a:txBody>
                  <a:tcPr/>
                </a:tc>
                <a:tc>
                  <a:txBody>
                    <a:bodyPr/>
                    <a:lstStyle/>
                    <a:p>
                      <a:r>
                        <a:rPr lang="en-US" dirty="0" err="1" smtClean="0"/>
                        <a:t>Refuelling</a:t>
                      </a:r>
                      <a:r>
                        <a:rPr lang="en-US" dirty="0" smtClean="0"/>
                        <a:t> suggestion</a:t>
                      </a:r>
                      <a:endParaRPr lang="en-US" dirty="0"/>
                    </a:p>
                  </a:txBody>
                  <a:tcPr/>
                </a:tc>
              </a:tr>
              <a:tr h="370840">
                <a:tc>
                  <a:txBody>
                    <a:bodyPr/>
                    <a:lstStyle/>
                    <a:p>
                      <a:r>
                        <a:rPr lang="fr-FR" b="1" dirty="0"/>
                        <a:t>Endurance </a:t>
                      </a:r>
                      <a:r>
                        <a:rPr lang="fr-FR" b="1" dirty="0" err="1"/>
                        <a:t>events</a:t>
                      </a:r>
                      <a:r>
                        <a:rPr lang="fr-FR" b="1" dirty="0"/>
                        <a:t> &gt; 90 minutes</a:t>
                      </a:r>
                      <a:endParaRPr lang="fr-FR" dirty="0"/>
                    </a:p>
                  </a:txBody>
                  <a:tcPr anchor="ctr"/>
                </a:tc>
                <a:tc>
                  <a:txBody>
                    <a:bodyPr/>
                    <a:lstStyle/>
                    <a:p>
                      <a:pPr>
                        <a:buFont typeface="Arial"/>
                        <a:buChar char="•"/>
                      </a:pPr>
                      <a:r>
                        <a:rPr lang="en-US" dirty="0"/>
                        <a:t>As there is no indefinite supply of glycogen within the muscles or liver, carbohydrate </a:t>
                      </a:r>
                      <a:r>
                        <a:rPr lang="en-US" dirty="0" err="1"/>
                        <a:t>refuelling</a:t>
                      </a:r>
                      <a:r>
                        <a:rPr lang="en-US" dirty="0"/>
                        <a:t> is advised at a rate of approximately 30–60 grams per hour, or 500–1000 mL of a sports drink, or 10–20 jelly beans. (This is dependent on the individual athlete and will be determined following specific experimentation and consideration of environmental factors such as heat.)</a:t>
                      </a:r>
                    </a:p>
                    <a:p>
                      <a:pPr>
                        <a:buFont typeface="Arial"/>
                        <a:buChar char="•"/>
                      </a:pPr>
                      <a:r>
                        <a:rPr lang="en-US" dirty="0"/>
                        <a:t>Sports drinks, bananas, sports bars or sugar confectionery such as jelly beans are highly recommended, although ultimately it is the choice of the athlete as to which foods are most comfortable to ingest while competing.</a:t>
                      </a:r>
                    </a:p>
                  </a:txBody>
                  <a:tcPr anchor="ctr"/>
                </a:tc>
              </a:tr>
            </a:tbl>
          </a:graphicData>
        </a:graphic>
      </p:graphicFrame>
    </p:spTree>
    <p:extLst>
      <p:ext uri="{BB962C8B-B14F-4D97-AF65-F5344CB8AC3E}">
        <p14:creationId xmlns:p14="http://schemas.microsoft.com/office/powerpoint/2010/main" val="426304313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64414057"/>
              </p:ext>
            </p:extLst>
          </p:nvPr>
        </p:nvGraphicFramePr>
        <p:xfrm>
          <a:off x="779463" y="946656"/>
          <a:ext cx="7583488" cy="5400040"/>
        </p:xfrm>
        <a:graphic>
          <a:graphicData uri="http://schemas.openxmlformats.org/drawingml/2006/table">
            <a:tbl>
              <a:tblPr firstRow="1" bandRow="1">
                <a:tableStyleId>{5C22544A-7EE6-4342-B048-85BDC9FD1C3A}</a:tableStyleId>
              </a:tblPr>
              <a:tblGrid>
                <a:gridCol w="3791744"/>
                <a:gridCol w="3791744"/>
              </a:tblGrid>
              <a:tr h="370840">
                <a:tc>
                  <a:txBody>
                    <a:bodyPr/>
                    <a:lstStyle/>
                    <a:p>
                      <a:r>
                        <a:rPr lang="en-US" dirty="0" smtClean="0"/>
                        <a:t>Type of exercise</a:t>
                      </a:r>
                      <a:endParaRPr lang="en-US" dirty="0"/>
                    </a:p>
                  </a:txBody>
                  <a:tcPr/>
                </a:tc>
                <a:tc>
                  <a:txBody>
                    <a:bodyPr/>
                    <a:lstStyle/>
                    <a:p>
                      <a:r>
                        <a:rPr lang="en-US" dirty="0" err="1" smtClean="0"/>
                        <a:t>Refuelling</a:t>
                      </a:r>
                      <a:r>
                        <a:rPr lang="en-US" dirty="0" smtClean="0"/>
                        <a:t> suggestion</a:t>
                      </a:r>
                      <a:endParaRPr lang="en-US" dirty="0"/>
                    </a:p>
                  </a:txBody>
                  <a:tcPr/>
                </a:tc>
              </a:tr>
              <a:tr h="370840">
                <a:tc>
                  <a:txBody>
                    <a:bodyPr/>
                    <a:lstStyle/>
                    <a:p>
                      <a:r>
                        <a:rPr lang="en-US" b="1" dirty="0"/>
                        <a:t>Ultra-endurance events &gt; 4 hours</a:t>
                      </a:r>
                      <a:endParaRPr lang="en-US" dirty="0"/>
                    </a:p>
                  </a:txBody>
                  <a:tcPr anchor="ctr"/>
                </a:tc>
                <a:tc>
                  <a:txBody>
                    <a:bodyPr/>
                    <a:lstStyle/>
                    <a:p>
                      <a:pPr>
                        <a:buFont typeface="Arial"/>
                        <a:buChar char="•"/>
                      </a:pPr>
                      <a:r>
                        <a:rPr lang="en-US" dirty="0"/>
                        <a:t>Typically these athletes compete at a lower intensity than most team sports or short-distance events. This allows digestion to take place while competing, so the athlete can consume small amounts of solid foods.</a:t>
                      </a:r>
                    </a:p>
                    <a:p>
                      <a:pPr>
                        <a:buFont typeface="Arial"/>
                        <a:buChar char="•"/>
                      </a:pPr>
                      <a:r>
                        <a:rPr lang="en-US" dirty="0"/>
                        <a:t>High-carbohydrate foods, in conjunction with small amounts of protein and fat, are advised for the ultra-endurance athlete. Muesli bars, sports or breakfast bars and jam sandwiches are a good choice for ingestion during performance.</a:t>
                      </a:r>
                    </a:p>
                    <a:p>
                      <a:pPr>
                        <a:buFont typeface="Arial"/>
                        <a:buChar char="•"/>
                      </a:pPr>
                      <a:r>
                        <a:rPr lang="en-US" dirty="0"/>
                        <a:t>Obviously hydration must also be addressed throughout the event. </a:t>
                      </a:r>
                      <a:r>
                        <a:rPr lang="en-US" dirty="0" err="1"/>
                        <a:t>Carbohydration</a:t>
                      </a:r>
                      <a:r>
                        <a:rPr lang="en-US" dirty="0"/>
                        <a:t> is beneficial in these events as well.</a:t>
                      </a:r>
                    </a:p>
                  </a:txBody>
                  <a:tcPr anchor="ctr"/>
                </a:tc>
              </a:tr>
            </a:tbl>
          </a:graphicData>
        </a:graphic>
      </p:graphicFrame>
    </p:spTree>
    <p:extLst>
      <p:ext uri="{BB962C8B-B14F-4D97-AF65-F5344CB8AC3E}">
        <p14:creationId xmlns:p14="http://schemas.microsoft.com/office/powerpoint/2010/main" val="65773128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Recovery</a:t>
            </a:r>
            <a:endParaRPr lang="en-US" dirty="0"/>
          </a:p>
        </p:txBody>
      </p:sp>
      <p:sp>
        <p:nvSpPr>
          <p:cNvPr id="3" name="Content Placeholder 2"/>
          <p:cNvSpPr>
            <a:spLocks noGrp="1"/>
          </p:cNvSpPr>
          <p:nvPr>
            <p:ph idx="1"/>
          </p:nvPr>
        </p:nvSpPr>
        <p:spPr/>
        <p:txBody>
          <a:bodyPr/>
          <a:lstStyle/>
          <a:p>
            <a:r>
              <a:rPr lang="en-US" dirty="0" smtClean="0"/>
              <a:t>As </a:t>
            </a:r>
            <a:r>
              <a:rPr lang="en-US" dirty="0" err="1" smtClean="0"/>
              <a:t>previsously</a:t>
            </a:r>
            <a:r>
              <a:rPr lang="en-US" dirty="0" smtClean="0"/>
              <a:t> discussed</a:t>
            </a:r>
          </a:p>
          <a:p>
            <a:r>
              <a:rPr lang="en-US" dirty="0"/>
              <a:t>Studies have shown that an athlete should consume carbohydrate-rich foods and drinks that provide at least 1 gram of carbohydrate for each kilogram of body mass </a:t>
            </a:r>
            <a:r>
              <a:rPr lang="en-US" dirty="0" smtClean="0"/>
              <a:t>within </a:t>
            </a:r>
            <a:r>
              <a:rPr lang="en-US" dirty="0"/>
              <a:t>30 minutes after exercise</a:t>
            </a:r>
            <a:r>
              <a:rPr lang="en-US" dirty="0" smtClean="0"/>
              <a:t>.</a:t>
            </a:r>
          </a:p>
          <a:p>
            <a:r>
              <a:rPr lang="en-US" dirty="0" smtClean="0"/>
              <a:t>Extra reading : Getting the timing right</a:t>
            </a:r>
            <a:endParaRPr lang="en-US" dirty="0"/>
          </a:p>
        </p:txBody>
      </p:sp>
    </p:spTree>
    <p:extLst>
      <p:ext uri="{BB962C8B-B14F-4D97-AF65-F5344CB8AC3E}">
        <p14:creationId xmlns:p14="http://schemas.microsoft.com/office/powerpoint/2010/main" val="325677553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TURN!</a:t>
            </a:r>
            <a:endParaRPr lang="en-US" dirty="0"/>
          </a:p>
        </p:txBody>
      </p:sp>
      <p:sp>
        <p:nvSpPr>
          <p:cNvPr id="3" name="Content Placeholder 2"/>
          <p:cNvSpPr>
            <a:spLocks noGrp="1"/>
          </p:cNvSpPr>
          <p:nvPr>
            <p:ph idx="1"/>
          </p:nvPr>
        </p:nvSpPr>
        <p:spPr/>
        <p:txBody>
          <a:bodyPr/>
          <a:lstStyle/>
          <a:p>
            <a:r>
              <a:rPr lang="en-US" dirty="0"/>
              <a:t>List the factors that can cause nutrition-related fatigue in an athlete</a:t>
            </a:r>
            <a:r>
              <a:rPr lang="en-US" dirty="0" smtClean="0"/>
              <a:t>.</a:t>
            </a:r>
          </a:p>
          <a:p>
            <a:endParaRPr lang="en-US" dirty="0"/>
          </a:p>
          <a:p>
            <a:endParaRPr lang="en-US" dirty="0" smtClean="0"/>
          </a:p>
          <a:p>
            <a:r>
              <a:rPr lang="en-US" dirty="0"/>
              <a:t>Compare the differences in fuelling for events of differing durations</a:t>
            </a:r>
            <a:r>
              <a:rPr lang="en-US" dirty="0" smtClean="0"/>
              <a:t>.</a:t>
            </a:r>
          </a:p>
          <a:p>
            <a:endParaRPr lang="en-US" dirty="0"/>
          </a:p>
        </p:txBody>
      </p:sp>
    </p:spTree>
    <p:extLst>
      <p:ext uri="{BB962C8B-B14F-4D97-AF65-F5344CB8AC3E}">
        <p14:creationId xmlns:p14="http://schemas.microsoft.com/office/powerpoint/2010/main" val="282159999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TURN!</a:t>
            </a:r>
            <a:endParaRPr lang="en-US" dirty="0"/>
          </a:p>
        </p:txBody>
      </p:sp>
      <p:sp>
        <p:nvSpPr>
          <p:cNvPr id="3" name="Content Placeholder 2"/>
          <p:cNvSpPr>
            <a:spLocks noGrp="1"/>
          </p:cNvSpPr>
          <p:nvPr>
            <p:ph idx="1"/>
          </p:nvPr>
        </p:nvSpPr>
        <p:spPr/>
        <p:txBody>
          <a:bodyPr/>
          <a:lstStyle/>
          <a:p>
            <a:r>
              <a:rPr lang="en-US" sz="1600" dirty="0"/>
              <a:t>Define carbohydrate loading. Is it a suitable strategy for all events? Explain</a:t>
            </a:r>
            <a:r>
              <a:rPr lang="en-US" sz="1600" dirty="0" smtClean="0"/>
              <a:t>.</a:t>
            </a:r>
          </a:p>
          <a:p>
            <a:endParaRPr lang="en-US" sz="1600" dirty="0"/>
          </a:p>
          <a:p>
            <a:endParaRPr lang="en-US" sz="1600" dirty="0"/>
          </a:p>
          <a:p>
            <a:r>
              <a:rPr lang="en-US" sz="1600" dirty="0"/>
              <a:t>Explain the function of the pre-event meal.</a:t>
            </a:r>
          </a:p>
          <a:p>
            <a:r>
              <a:rPr lang="en-US" sz="1600" dirty="0"/>
              <a:t>Discuss how long before competition a pre-event meal should be consumed</a:t>
            </a:r>
            <a:r>
              <a:rPr lang="en-US" sz="1600" dirty="0" smtClean="0"/>
              <a:t>.</a:t>
            </a:r>
          </a:p>
          <a:p>
            <a:endParaRPr lang="en-US" dirty="0"/>
          </a:p>
          <a:p>
            <a:endParaRPr lang="en-US" dirty="0"/>
          </a:p>
          <a:p>
            <a:endParaRPr lang="en-US" dirty="0"/>
          </a:p>
        </p:txBody>
      </p:sp>
    </p:spTree>
    <p:extLst>
      <p:ext uri="{BB962C8B-B14F-4D97-AF65-F5344CB8AC3E}">
        <p14:creationId xmlns:p14="http://schemas.microsoft.com/office/powerpoint/2010/main" val="419913492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79463" y="521650"/>
            <a:ext cx="7583488" cy="5435398"/>
          </a:xfrm>
        </p:spPr>
        <p:txBody>
          <a:bodyPr/>
          <a:lstStyle/>
          <a:p>
            <a:r>
              <a:rPr lang="en-US" dirty="0"/>
              <a:t>With reference to the </a:t>
            </a:r>
            <a:r>
              <a:rPr lang="en-US" dirty="0" err="1"/>
              <a:t>glycaemic</a:t>
            </a:r>
            <a:r>
              <a:rPr lang="en-US" dirty="0"/>
              <a:t> index, identify the types of foods that should be consumed pre event, during the event and post </a:t>
            </a:r>
            <a:r>
              <a:rPr lang="en-US" dirty="0" smtClean="0"/>
              <a:t>event.</a:t>
            </a:r>
          </a:p>
          <a:p>
            <a:endParaRPr lang="en-US" dirty="0"/>
          </a:p>
          <a:p>
            <a:endParaRPr lang="en-US" dirty="0" smtClean="0"/>
          </a:p>
          <a:p>
            <a:r>
              <a:rPr lang="en-US" dirty="0"/>
              <a:t>Identify the duration of event for which consumption of small amounts of solid food during competition is recommended. Explain why this is recommended.</a:t>
            </a:r>
          </a:p>
        </p:txBody>
      </p:sp>
    </p:spTree>
    <p:extLst>
      <p:ext uri="{BB962C8B-B14F-4D97-AF65-F5344CB8AC3E}">
        <p14:creationId xmlns:p14="http://schemas.microsoft.com/office/powerpoint/2010/main" val="131984773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10.5 Hydration</a:t>
            </a:r>
            <a:endParaRPr lang="en-US" dirty="0"/>
          </a:p>
        </p:txBody>
      </p:sp>
      <p:sp>
        <p:nvSpPr>
          <p:cNvPr id="3" name="Content Placeholder 2"/>
          <p:cNvSpPr>
            <a:spLocks noGrp="1"/>
          </p:cNvSpPr>
          <p:nvPr>
            <p:ph idx="1"/>
          </p:nvPr>
        </p:nvSpPr>
        <p:spPr/>
        <p:txBody>
          <a:bodyPr/>
          <a:lstStyle/>
          <a:p>
            <a:pPr lvl="1"/>
            <a:r>
              <a:rPr lang="en-US" dirty="0"/>
              <a:t>More than half your body weight and over 70 per cent of your body mass is water. Each day the body needs to replace about 2 </a:t>
            </a:r>
            <a:r>
              <a:rPr lang="en-US" dirty="0" err="1"/>
              <a:t>litres</a:t>
            </a:r>
            <a:r>
              <a:rPr lang="en-US" dirty="0"/>
              <a:t> of fluid to balance what is lost (and this is not even accounting for fluid loss through sweating!).</a:t>
            </a:r>
          </a:p>
        </p:txBody>
      </p:sp>
    </p:spTree>
    <p:extLst>
      <p:ext uri="{BB962C8B-B14F-4D97-AF65-F5344CB8AC3E}">
        <p14:creationId xmlns:p14="http://schemas.microsoft.com/office/powerpoint/2010/main" val="203626734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Hydration techniques used to enhance performance and recovery including water; hypertonic, hypotonic and isotonic sports drinks; and intravenous rehydration</a:t>
            </a:r>
          </a:p>
          <a:p>
            <a:r>
              <a:rPr lang="en-US" dirty="0"/>
              <a:t>Nutritional strategies used to enhance performance and improve recovery including carbohydrate loading, application of the </a:t>
            </a:r>
            <a:r>
              <a:rPr lang="en-US" dirty="0" err="1"/>
              <a:t>glycaemic</a:t>
            </a:r>
            <a:r>
              <a:rPr lang="en-US" dirty="0"/>
              <a:t> index, carbohydrate gels, and protein supplementation</a:t>
            </a:r>
          </a:p>
          <a:p>
            <a:endParaRPr lang="en-US" dirty="0"/>
          </a:p>
        </p:txBody>
      </p:sp>
    </p:spTree>
    <p:extLst>
      <p:ext uri="{BB962C8B-B14F-4D97-AF65-F5344CB8AC3E}">
        <p14:creationId xmlns:p14="http://schemas.microsoft.com/office/powerpoint/2010/main" val="64889171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fluid</a:t>
            </a:r>
            <a:endParaRPr lang="en-US" dirty="0"/>
          </a:p>
        </p:txBody>
      </p:sp>
      <p:sp>
        <p:nvSpPr>
          <p:cNvPr id="3" name="Content Placeholder 2"/>
          <p:cNvSpPr>
            <a:spLocks noGrp="1"/>
          </p:cNvSpPr>
          <p:nvPr>
            <p:ph idx="1"/>
          </p:nvPr>
        </p:nvSpPr>
        <p:spPr/>
        <p:txBody>
          <a:bodyPr/>
          <a:lstStyle/>
          <a:p>
            <a:r>
              <a:rPr lang="en-US" dirty="0" smtClean="0"/>
              <a:t>to </a:t>
            </a:r>
            <a:r>
              <a:rPr lang="en-US" dirty="0"/>
              <a:t>transport energy, waste, hormones and antibodies</a:t>
            </a:r>
          </a:p>
          <a:p>
            <a:r>
              <a:rPr lang="en-US" dirty="0"/>
              <a:t>to dilute waste products</a:t>
            </a:r>
          </a:p>
          <a:p>
            <a:r>
              <a:rPr lang="en-US" dirty="0"/>
              <a:t>to lubricate surfaces and membranes</a:t>
            </a:r>
          </a:p>
          <a:p>
            <a:r>
              <a:rPr lang="en-US" dirty="0"/>
              <a:t>to help regulate body temperature</a:t>
            </a:r>
          </a:p>
          <a:p>
            <a:r>
              <a:rPr lang="en-US" dirty="0"/>
              <a:t>to be involved in all chemical reactions in the body.</a:t>
            </a:r>
          </a:p>
        </p:txBody>
      </p:sp>
    </p:spTree>
    <p:extLst>
      <p:ext uri="{BB962C8B-B14F-4D97-AF65-F5344CB8AC3E}">
        <p14:creationId xmlns:p14="http://schemas.microsoft.com/office/powerpoint/2010/main" val="208466214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fluid?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solidFill>
                  <a:srgbClr val="FF0000"/>
                </a:solidFill>
              </a:rPr>
              <a:t>200-600 mL of fluid prior to their event</a:t>
            </a:r>
          </a:p>
          <a:p>
            <a:r>
              <a:rPr lang="en-US" dirty="0" smtClean="0">
                <a:solidFill>
                  <a:srgbClr val="FF0000"/>
                </a:solidFill>
              </a:rPr>
              <a:t>500-1000mL of fluid per hour of activity.</a:t>
            </a:r>
          </a:p>
          <a:p>
            <a:endParaRPr lang="en-US" dirty="0"/>
          </a:p>
          <a:p>
            <a:r>
              <a:rPr lang="en-US" dirty="0" smtClean="0"/>
              <a:t>Replacing fluids is vital as we can lose up to 6L or 3-4kg due to sweat and other mechanisms</a:t>
            </a:r>
          </a:p>
          <a:p>
            <a:r>
              <a:rPr lang="en-US" dirty="0" smtClean="0"/>
              <a:t>We can assess how much fluid we need to consume by doing pre and post competition weigh ins.</a:t>
            </a:r>
          </a:p>
          <a:p>
            <a:r>
              <a:rPr lang="en-US" dirty="0" smtClean="0"/>
              <a:t>150% of the fluid lost should be consumed i2 2-4 hours. If athlete loses 2kg then they need to drink 2-3L of fluid to rehydrate.</a:t>
            </a:r>
          </a:p>
          <a:p>
            <a:r>
              <a:rPr lang="en-US" dirty="0" smtClean="0"/>
              <a:t>Extra reading “fluid who needs it?” page 365</a:t>
            </a:r>
            <a:endParaRPr lang="en-US" dirty="0"/>
          </a:p>
        </p:txBody>
      </p:sp>
    </p:spTree>
    <p:extLst>
      <p:ext uri="{BB962C8B-B14F-4D97-AF65-F5344CB8AC3E}">
        <p14:creationId xmlns:p14="http://schemas.microsoft.com/office/powerpoint/2010/main" val="248046512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a:t>
            </a:r>
            <a:r>
              <a:rPr lang="en-US" dirty="0" err="1" smtClean="0"/>
              <a:t>vs</a:t>
            </a:r>
            <a:r>
              <a:rPr lang="en-US" dirty="0" smtClean="0"/>
              <a:t> Sports drinks</a:t>
            </a:r>
            <a:endParaRPr lang="en-US" dirty="0"/>
          </a:p>
        </p:txBody>
      </p:sp>
      <p:sp>
        <p:nvSpPr>
          <p:cNvPr id="3" name="Content Placeholder 2"/>
          <p:cNvSpPr>
            <a:spLocks noGrp="1"/>
          </p:cNvSpPr>
          <p:nvPr>
            <p:ph idx="1"/>
          </p:nvPr>
        </p:nvSpPr>
        <p:spPr/>
        <p:txBody>
          <a:bodyPr/>
          <a:lstStyle/>
          <a:p>
            <a:r>
              <a:rPr lang="en-US" dirty="0" smtClean="0"/>
              <a:t>Sports drinks such as Gatorade, </a:t>
            </a:r>
            <a:r>
              <a:rPr lang="en-US" dirty="0" err="1" smtClean="0"/>
              <a:t>Isosport</a:t>
            </a:r>
            <a:r>
              <a:rPr lang="en-US" dirty="0" smtClean="0"/>
              <a:t>, </a:t>
            </a:r>
            <a:r>
              <a:rPr lang="en-US" dirty="0" err="1" smtClean="0"/>
              <a:t>Powerade</a:t>
            </a:r>
            <a:r>
              <a:rPr lang="en-US" dirty="0" smtClean="0"/>
              <a:t>, </a:t>
            </a:r>
            <a:r>
              <a:rPr lang="en-US" dirty="0" err="1" smtClean="0"/>
              <a:t>Lucozade</a:t>
            </a:r>
            <a:r>
              <a:rPr lang="en-US" dirty="0" smtClean="0"/>
              <a:t> and </a:t>
            </a:r>
            <a:r>
              <a:rPr lang="en-US" dirty="0" err="1" smtClean="0"/>
              <a:t>Endura</a:t>
            </a:r>
            <a:r>
              <a:rPr lang="en-US" dirty="0"/>
              <a:t> </a:t>
            </a:r>
            <a:r>
              <a:rPr lang="en-US" dirty="0" smtClean="0"/>
              <a:t>are popular means of replenishing fluid losses.</a:t>
            </a:r>
          </a:p>
          <a:p>
            <a:r>
              <a:rPr lang="en-US" dirty="0" smtClean="0"/>
              <a:t>There are 3 different types of sports drinks</a:t>
            </a:r>
          </a:p>
          <a:p>
            <a:pPr lvl="1"/>
            <a:endParaRPr lang="en-US" dirty="0"/>
          </a:p>
        </p:txBody>
      </p:sp>
    </p:spTree>
    <p:extLst>
      <p:ext uri="{BB962C8B-B14F-4D97-AF65-F5344CB8AC3E}">
        <p14:creationId xmlns:p14="http://schemas.microsoft.com/office/powerpoint/2010/main" val="149939242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rcRect l="-24427" r="-24427"/>
          <a:stretch>
            <a:fillRect/>
          </a:stretch>
        </p:blipFill>
        <p:spPr/>
      </p:pic>
    </p:spTree>
    <p:extLst>
      <p:ext uri="{BB962C8B-B14F-4D97-AF65-F5344CB8AC3E}">
        <p14:creationId xmlns:p14="http://schemas.microsoft.com/office/powerpoint/2010/main" val="289476744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49389997"/>
              </p:ext>
            </p:extLst>
          </p:nvPr>
        </p:nvGraphicFramePr>
        <p:xfrm>
          <a:off x="779463" y="1949450"/>
          <a:ext cx="7583488" cy="2565399"/>
        </p:xfrm>
        <a:graphic>
          <a:graphicData uri="http://schemas.openxmlformats.org/drawingml/2006/table">
            <a:tbl>
              <a:tblPr firstRow="1" bandRow="1">
                <a:tableStyleId>{5C22544A-7EE6-4342-B048-85BDC9FD1C3A}</a:tableStyleId>
              </a:tblPr>
              <a:tblGrid>
                <a:gridCol w="3791744"/>
                <a:gridCol w="3791744"/>
              </a:tblGrid>
              <a:tr h="370840">
                <a:tc>
                  <a:txBody>
                    <a:bodyPr/>
                    <a:lstStyle/>
                    <a:p>
                      <a:r>
                        <a:rPr lang="en-US" dirty="0"/>
                        <a:t>Type</a:t>
                      </a:r>
                    </a:p>
                  </a:txBody>
                  <a:tcPr anchor="ctr"/>
                </a:tc>
                <a:tc>
                  <a:txBody>
                    <a:bodyPr/>
                    <a:lstStyle/>
                    <a:p>
                      <a:r>
                        <a:rPr lang="en-US"/>
                        <a:t>Content</a:t>
                      </a:r>
                    </a:p>
                  </a:txBody>
                  <a:tcPr anchor="ctr"/>
                </a:tc>
              </a:tr>
              <a:tr h="370840">
                <a:tc>
                  <a:txBody>
                    <a:bodyPr/>
                    <a:lstStyle/>
                    <a:p>
                      <a:r>
                        <a:rPr lang="fi-FI"/>
                        <a:t>Isotonic</a:t>
                      </a:r>
                    </a:p>
                  </a:txBody>
                  <a:tcPr anchor="ctr"/>
                </a:tc>
                <a:tc>
                  <a:txBody>
                    <a:bodyPr/>
                    <a:lstStyle/>
                    <a:p>
                      <a:r>
                        <a:rPr lang="en-US"/>
                        <a:t>Fluid, 6–8 per cent carbohydrate, 10–25 mmol/L electrolytes (e.g. Gatorade)</a:t>
                      </a:r>
                    </a:p>
                  </a:txBody>
                  <a:tcPr anchor="ctr"/>
                </a:tc>
              </a:tr>
              <a:tr h="370840">
                <a:tc>
                  <a:txBody>
                    <a:bodyPr/>
                    <a:lstStyle/>
                    <a:p>
                      <a:r>
                        <a:rPr lang="sk-SK"/>
                        <a:t>Hypotonic</a:t>
                      </a:r>
                    </a:p>
                  </a:txBody>
                  <a:tcPr anchor="ctr"/>
                </a:tc>
                <a:tc>
                  <a:txBody>
                    <a:bodyPr/>
                    <a:lstStyle/>
                    <a:p>
                      <a:r>
                        <a:rPr lang="en-US"/>
                        <a:t>Fluid, low level of carbohydrate (&lt; 8 per cent), 1–25 mmol/L electrolytes (e.g. water)</a:t>
                      </a:r>
                    </a:p>
                  </a:txBody>
                  <a:tcPr anchor="ctr"/>
                </a:tc>
              </a:tr>
              <a:tr h="370840">
                <a:tc>
                  <a:txBody>
                    <a:bodyPr/>
                    <a:lstStyle/>
                    <a:p>
                      <a:r>
                        <a:rPr lang="en-US"/>
                        <a:t>Hypertonic</a:t>
                      </a:r>
                    </a:p>
                  </a:txBody>
                  <a:tcPr anchor="ctr"/>
                </a:tc>
                <a:tc>
                  <a:txBody>
                    <a:bodyPr/>
                    <a:lstStyle/>
                    <a:p>
                      <a:r>
                        <a:rPr lang="en-US" dirty="0"/>
                        <a:t>Fluid, high level of carbohydrate (&gt; 8 per cent) (e.g. fruit juice, soft drink)</a:t>
                      </a:r>
                    </a:p>
                  </a:txBody>
                  <a:tcPr anchor="ctr"/>
                </a:tc>
              </a:tr>
            </a:tbl>
          </a:graphicData>
        </a:graphic>
      </p:graphicFrame>
    </p:spTree>
    <p:extLst>
      <p:ext uri="{BB962C8B-B14F-4D97-AF65-F5344CB8AC3E}">
        <p14:creationId xmlns:p14="http://schemas.microsoft.com/office/powerpoint/2010/main" val="39150706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Isotonic sports drinks</a:t>
            </a:r>
            <a:endParaRPr lang="en-US" dirty="0"/>
          </a:p>
        </p:txBody>
      </p:sp>
      <p:sp>
        <p:nvSpPr>
          <p:cNvPr id="3" name="Content Placeholder 2"/>
          <p:cNvSpPr>
            <a:spLocks noGrp="1"/>
          </p:cNvSpPr>
          <p:nvPr>
            <p:ph idx="1"/>
          </p:nvPr>
        </p:nvSpPr>
        <p:spPr/>
        <p:txBody>
          <a:bodyPr/>
          <a:lstStyle/>
          <a:p>
            <a:r>
              <a:rPr lang="en-US" dirty="0" smtClean="0"/>
              <a:t>Most widely used.</a:t>
            </a:r>
          </a:p>
          <a:p>
            <a:r>
              <a:rPr lang="en-US" dirty="0" smtClean="0"/>
              <a:t>Advantages are</a:t>
            </a:r>
          </a:p>
          <a:p>
            <a:pPr lvl="1"/>
            <a:r>
              <a:rPr lang="en-US" dirty="0" smtClean="0"/>
              <a:t>Carbs and electrolytes provide taste and helps stimulate consumption.</a:t>
            </a:r>
          </a:p>
          <a:p>
            <a:pPr lvl="1"/>
            <a:r>
              <a:rPr lang="en-US" dirty="0" smtClean="0"/>
              <a:t>Sodium aids in the retention of consumed fluids within the body without bringing on thirst.</a:t>
            </a:r>
          </a:p>
          <a:p>
            <a:pPr lvl="1"/>
            <a:r>
              <a:rPr lang="en-US" dirty="0" smtClean="0"/>
              <a:t>The carbohydrates aids in energy replenishment</a:t>
            </a:r>
            <a:endParaRPr lang="en-US" dirty="0"/>
          </a:p>
        </p:txBody>
      </p:sp>
    </p:spTree>
    <p:extLst>
      <p:ext uri="{BB962C8B-B14F-4D97-AF65-F5344CB8AC3E}">
        <p14:creationId xmlns:p14="http://schemas.microsoft.com/office/powerpoint/2010/main" val="262718755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Hypotonic sports drinks</a:t>
            </a:r>
            <a:endParaRPr lang="en-US" dirty="0"/>
          </a:p>
        </p:txBody>
      </p:sp>
      <p:sp>
        <p:nvSpPr>
          <p:cNvPr id="3" name="Content Placeholder 2"/>
          <p:cNvSpPr>
            <a:spLocks noGrp="1"/>
          </p:cNvSpPr>
          <p:nvPr>
            <p:ph idx="1"/>
          </p:nvPr>
        </p:nvSpPr>
        <p:spPr/>
        <p:txBody>
          <a:bodyPr/>
          <a:lstStyle/>
          <a:p>
            <a:r>
              <a:rPr lang="en-US" dirty="0" smtClean="0"/>
              <a:t>Act quickly to replace fluids lost through sweating.</a:t>
            </a:r>
          </a:p>
          <a:p>
            <a:r>
              <a:rPr lang="en-US" dirty="0" smtClean="0"/>
              <a:t>Less carbs so absorbed more quickly.</a:t>
            </a:r>
          </a:p>
          <a:p>
            <a:r>
              <a:rPr lang="en-US" dirty="0" smtClean="0"/>
              <a:t>Good for jockeys.</a:t>
            </a:r>
            <a:endParaRPr lang="en-US" dirty="0"/>
          </a:p>
        </p:txBody>
      </p:sp>
    </p:spTree>
    <p:extLst>
      <p:ext uri="{BB962C8B-B14F-4D97-AF65-F5344CB8AC3E}">
        <p14:creationId xmlns:p14="http://schemas.microsoft.com/office/powerpoint/2010/main" val="86429767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Hypertonic sports drinks</a:t>
            </a:r>
            <a:endParaRPr lang="en-US" dirty="0"/>
          </a:p>
        </p:txBody>
      </p:sp>
      <p:sp>
        <p:nvSpPr>
          <p:cNvPr id="3" name="Content Placeholder 2"/>
          <p:cNvSpPr>
            <a:spLocks noGrp="1"/>
          </p:cNvSpPr>
          <p:nvPr>
            <p:ph idx="1"/>
          </p:nvPr>
        </p:nvSpPr>
        <p:spPr/>
        <p:txBody>
          <a:bodyPr/>
          <a:lstStyle/>
          <a:p>
            <a:r>
              <a:rPr lang="en-US" dirty="0" smtClean="0"/>
              <a:t>Used during and after prolonged endurance and ultra-distance events. </a:t>
            </a:r>
          </a:p>
          <a:p>
            <a:r>
              <a:rPr lang="en-US" dirty="0" smtClean="0"/>
              <a:t>High carb levels so absorbed slowly</a:t>
            </a:r>
          </a:p>
          <a:p>
            <a:r>
              <a:rPr lang="en-US" dirty="0" smtClean="0"/>
              <a:t>Need to be used with isotonic drinks to replace fluid loss</a:t>
            </a:r>
            <a:endParaRPr lang="en-US" dirty="0"/>
          </a:p>
        </p:txBody>
      </p:sp>
    </p:spTree>
    <p:extLst>
      <p:ext uri="{BB962C8B-B14F-4D97-AF65-F5344CB8AC3E}">
        <p14:creationId xmlns:p14="http://schemas.microsoft.com/office/powerpoint/2010/main" val="26408955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Sports water</a:t>
            </a:r>
            <a:endParaRPr lang="en-US" dirty="0"/>
          </a:p>
        </p:txBody>
      </p:sp>
      <p:sp>
        <p:nvSpPr>
          <p:cNvPr id="3" name="Content Placeholder 2"/>
          <p:cNvSpPr>
            <a:spLocks noGrp="1"/>
          </p:cNvSpPr>
          <p:nvPr>
            <p:ph idx="1"/>
          </p:nvPr>
        </p:nvSpPr>
        <p:spPr/>
        <p:txBody>
          <a:bodyPr/>
          <a:lstStyle/>
          <a:p>
            <a:r>
              <a:rPr lang="en-US" dirty="0" smtClean="0"/>
              <a:t>Good alternative to plain water. No research done yet</a:t>
            </a:r>
          </a:p>
          <a:p>
            <a:endParaRPr lang="en-US" dirty="0"/>
          </a:p>
          <a:p>
            <a:r>
              <a:rPr lang="en-US" dirty="0" smtClean="0"/>
              <a:t>Extra reading : Aussie athletes cool off with a </a:t>
            </a:r>
            <a:r>
              <a:rPr lang="en-US" dirty="0" err="1" smtClean="0"/>
              <a:t>slushie</a:t>
            </a:r>
            <a:r>
              <a:rPr lang="en-US" dirty="0" smtClean="0"/>
              <a:t> page 368</a:t>
            </a:r>
          </a:p>
          <a:p>
            <a:endParaRPr lang="en-US" dirty="0"/>
          </a:p>
        </p:txBody>
      </p:sp>
    </p:spTree>
    <p:extLst>
      <p:ext uri="{BB962C8B-B14F-4D97-AF65-F5344CB8AC3E}">
        <p14:creationId xmlns:p14="http://schemas.microsoft.com/office/powerpoint/2010/main" val="34515095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Intravenous drips in rehydration</a:t>
            </a:r>
            <a:endParaRPr lang="en-US" dirty="0"/>
          </a:p>
        </p:txBody>
      </p:sp>
      <p:sp>
        <p:nvSpPr>
          <p:cNvPr id="3" name="Content Placeholder 2"/>
          <p:cNvSpPr>
            <a:spLocks noGrp="1"/>
          </p:cNvSpPr>
          <p:nvPr>
            <p:ph idx="1"/>
          </p:nvPr>
        </p:nvSpPr>
        <p:spPr/>
        <p:txBody>
          <a:bodyPr/>
          <a:lstStyle/>
          <a:p>
            <a:r>
              <a:rPr lang="en-US" dirty="0"/>
              <a:t>For many years, intravenous (IV) hydration has been used in sport to medically assist athletes suffering from severe dehydration</a:t>
            </a:r>
            <a:r>
              <a:rPr lang="en-US" dirty="0" smtClean="0"/>
              <a:t>. Now used for recovery</a:t>
            </a:r>
          </a:p>
          <a:p>
            <a:r>
              <a:rPr lang="en-US" dirty="0" smtClean="0"/>
              <a:t>Justine </a:t>
            </a:r>
            <a:r>
              <a:rPr lang="en-US" dirty="0" err="1" smtClean="0"/>
              <a:t>Henin-Hardenne</a:t>
            </a:r>
            <a:r>
              <a:rPr lang="en-US" dirty="0" smtClean="0"/>
              <a:t> won the US open tennis after using an IV drip the night before to reverse the dehydration she suffered during her three hour pervious match.</a:t>
            </a:r>
          </a:p>
          <a:p>
            <a:r>
              <a:rPr lang="en-US" dirty="0" smtClean="0"/>
              <a:t>Brisbane lions used IV drips at halftime to rehydrate players.</a:t>
            </a:r>
          </a:p>
          <a:p>
            <a:r>
              <a:rPr lang="en-US" dirty="0" smtClean="0"/>
              <a:t>IV infusions are now in the banned list of substances </a:t>
            </a:r>
            <a:r>
              <a:rPr lang="en-US" dirty="0" err="1" smtClean="0"/>
              <a:t>inless</a:t>
            </a:r>
            <a:r>
              <a:rPr lang="en-US" dirty="0" smtClean="0"/>
              <a:t> medically required</a:t>
            </a:r>
            <a:endParaRPr lang="en-US" dirty="0"/>
          </a:p>
        </p:txBody>
      </p:sp>
    </p:spTree>
    <p:extLst>
      <p:ext uri="{BB962C8B-B14F-4D97-AF65-F5344CB8AC3E}">
        <p14:creationId xmlns:p14="http://schemas.microsoft.com/office/powerpoint/2010/main" val="112801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cause fatigue in an athlete?</a:t>
            </a:r>
            <a:endParaRPr lang="en-US" dirty="0"/>
          </a:p>
        </p:txBody>
      </p:sp>
      <p:sp>
        <p:nvSpPr>
          <p:cNvPr id="3" name="Content Placeholder 2"/>
          <p:cNvSpPr>
            <a:spLocks noGrp="1"/>
          </p:cNvSpPr>
          <p:nvPr>
            <p:ph idx="1"/>
          </p:nvPr>
        </p:nvSpPr>
        <p:spPr/>
        <p:txBody>
          <a:bodyPr/>
          <a:lstStyle/>
          <a:p>
            <a:endParaRPr lang="en-US" dirty="0"/>
          </a:p>
          <a:p>
            <a:r>
              <a:rPr lang="en-US" dirty="0"/>
              <a:t>depletion of glycogen stores</a:t>
            </a:r>
          </a:p>
          <a:p>
            <a:r>
              <a:rPr lang="en-US" dirty="0" err="1"/>
              <a:t>hypoglycaemia</a:t>
            </a:r>
            <a:r>
              <a:rPr lang="en-US" dirty="0"/>
              <a:t> (low blood-glucose levels)</a:t>
            </a:r>
          </a:p>
          <a:p>
            <a:r>
              <a:rPr lang="en-US" dirty="0"/>
              <a:t>dehydration</a:t>
            </a:r>
          </a:p>
          <a:p>
            <a:r>
              <a:rPr lang="en-US" dirty="0"/>
              <a:t>low blood-sodium levels</a:t>
            </a:r>
          </a:p>
          <a:p>
            <a:r>
              <a:rPr lang="en-US" dirty="0"/>
              <a:t>gastrointestinal upset.</a:t>
            </a:r>
          </a:p>
        </p:txBody>
      </p:sp>
    </p:spTree>
    <p:extLst>
      <p:ext uri="{BB962C8B-B14F-4D97-AF65-F5344CB8AC3E}">
        <p14:creationId xmlns:p14="http://schemas.microsoft.com/office/powerpoint/2010/main" val="305471696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TURN!</a:t>
            </a:r>
            <a:endParaRPr lang="en-US" dirty="0"/>
          </a:p>
        </p:txBody>
      </p:sp>
      <p:sp>
        <p:nvSpPr>
          <p:cNvPr id="3" name="Content Placeholder 2"/>
          <p:cNvSpPr>
            <a:spLocks noGrp="1"/>
          </p:cNvSpPr>
          <p:nvPr>
            <p:ph idx="1"/>
          </p:nvPr>
        </p:nvSpPr>
        <p:spPr/>
        <p:txBody>
          <a:bodyPr/>
          <a:lstStyle/>
          <a:p>
            <a:r>
              <a:rPr lang="en-US" dirty="0"/>
              <a:t>State how much fluid sports dietitians recommend an athlete should consume before, during and after an exercise session</a:t>
            </a:r>
            <a:r>
              <a:rPr lang="en-US" dirty="0" smtClean="0"/>
              <a:t>.</a:t>
            </a:r>
          </a:p>
          <a:p>
            <a:endParaRPr lang="en-US" dirty="0"/>
          </a:p>
          <a:p>
            <a:endParaRPr lang="en-US" dirty="0" smtClean="0"/>
          </a:p>
          <a:p>
            <a:r>
              <a:rPr lang="en-US" dirty="0"/>
              <a:t>Describe how you can check if you are taking in enough fluid.</a:t>
            </a:r>
          </a:p>
        </p:txBody>
      </p:sp>
    </p:spTree>
    <p:extLst>
      <p:ext uri="{BB962C8B-B14F-4D97-AF65-F5344CB8AC3E}">
        <p14:creationId xmlns:p14="http://schemas.microsoft.com/office/powerpoint/2010/main" val="420740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9463" y="272165"/>
            <a:ext cx="7583488" cy="5684883"/>
          </a:xfrm>
        </p:spPr>
        <p:txBody>
          <a:bodyPr/>
          <a:lstStyle/>
          <a:p>
            <a:r>
              <a:rPr lang="en-US" dirty="0" smtClean="0"/>
              <a:t>Explain </a:t>
            </a:r>
            <a:r>
              <a:rPr lang="en-US" dirty="0"/>
              <a:t>the difference between each of the three types of sports drinks</a:t>
            </a:r>
            <a:r>
              <a:rPr lang="en-US" dirty="0" smtClean="0"/>
              <a:t>.</a:t>
            </a:r>
          </a:p>
          <a:p>
            <a:endParaRPr lang="en-US" dirty="0" smtClean="0"/>
          </a:p>
          <a:p>
            <a:endParaRPr lang="en-US" dirty="0"/>
          </a:p>
          <a:p>
            <a:endParaRPr lang="en-US" dirty="0" smtClean="0"/>
          </a:p>
          <a:p>
            <a:r>
              <a:rPr lang="en-US" dirty="0"/>
              <a:t>Explain the underlying rationale behind the use of IV drips as a means of rehydrating athletes after competition or training.</a:t>
            </a:r>
          </a:p>
        </p:txBody>
      </p:sp>
    </p:spTree>
    <p:extLst>
      <p:ext uri="{BB962C8B-B14F-4D97-AF65-F5344CB8AC3E}">
        <p14:creationId xmlns:p14="http://schemas.microsoft.com/office/powerpoint/2010/main" val="12493291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9463" y="362887"/>
            <a:ext cx="7583488" cy="5594161"/>
          </a:xfrm>
        </p:spPr>
        <p:txBody>
          <a:bodyPr>
            <a:normAutofit fontScale="77500" lnSpcReduction="20000"/>
          </a:bodyPr>
          <a:lstStyle/>
          <a:p>
            <a:r>
              <a:rPr lang="en-US" sz="2900" dirty="0"/>
              <a:t>For each of the following people, suggest what type of hydration would be </a:t>
            </a:r>
            <a:r>
              <a:rPr lang="en-US" sz="2900"/>
              <a:t>best</a:t>
            </a:r>
            <a:r>
              <a:rPr lang="en-US" sz="2900" smtClean="0"/>
              <a:t>.</a:t>
            </a:r>
            <a:endParaRPr lang="en-US" dirty="0" smtClean="0"/>
          </a:p>
          <a:p>
            <a:endParaRPr lang="en-US" dirty="0"/>
          </a:p>
          <a:p>
            <a:r>
              <a:rPr lang="en-US" dirty="0"/>
              <a:t>Mum who walks for 30 minutes with pram around local creek to maintain weight and fitness</a:t>
            </a:r>
            <a:r>
              <a:rPr lang="en-US" dirty="0" smtClean="0"/>
              <a:t>.</a:t>
            </a:r>
          </a:p>
          <a:p>
            <a:endParaRPr lang="en-US" dirty="0"/>
          </a:p>
          <a:p>
            <a:r>
              <a:rPr lang="en-US" dirty="0"/>
              <a:t>Local footballer who goes to the gym four times a week to work on his strength and power via a weights program. He has a snack before each session and sips water throughout</a:t>
            </a:r>
            <a:r>
              <a:rPr lang="en-US" dirty="0" smtClean="0"/>
              <a:t>.</a:t>
            </a:r>
          </a:p>
          <a:p>
            <a:endParaRPr lang="en-US" dirty="0"/>
          </a:p>
          <a:p>
            <a:r>
              <a:rPr lang="en-US" dirty="0"/>
              <a:t>Elite netballer who trains five times a week, completing individual cardio sessions (i.e. running) or specified team training sessions. She also plays competitively once a week</a:t>
            </a:r>
            <a:r>
              <a:rPr lang="en-US" dirty="0" smtClean="0"/>
              <a:t>.</a:t>
            </a:r>
          </a:p>
          <a:p>
            <a:endParaRPr lang="en-US" dirty="0"/>
          </a:p>
          <a:p>
            <a:r>
              <a:rPr lang="en-US" dirty="0"/>
              <a:t>Weight-lifter who trains every day but needs to monitor weight prior to competition</a:t>
            </a:r>
            <a:r>
              <a:rPr lang="en-US" dirty="0" smtClean="0"/>
              <a:t>.</a:t>
            </a:r>
          </a:p>
          <a:p>
            <a:endParaRPr lang="en-US" dirty="0"/>
          </a:p>
          <a:p>
            <a:endParaRPr lang="en-US" dirty="0" smtClean="0"/>
          </a:p>
          <a:p>
            <a:endParaRPr lang="en-US" dirty="0"/>
          </a:p>
        </p:txBody>
      </p:sp>
    </p:spTree>
    <p:extLst>
      <p:ext uri="{BB962C8B-B14F-4D97-AF65-F5344CB8AC3E}">
        <p14:creationId xmlns:p14="http://schemas.microsoft.com/office/powerpoint/2010/main" val="3118478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Fuelling for shorter-duration sports</a:t>
            </a:r>
            <a:endParaRPr lang="en-US" dirty="0"/>
          </a:p>
        </p:txBody>
      </p:sp>
      <p:sp>
        <p:nvSpPr>
          <p:cNvPr id="3" name="Content Placeholder 2"/>
          <p:cNvSpPr>
            <a:spLocks noGrp="1"/>
          </p:cNvSpPr>
          <p:nvPr>
            <p:ph idx="1"/>
          </p:nvPr>
        </p:nvSpPr>
        <p:spPr/>
        <p:txBody>
          <a:bodyPr/>
          <a:lstStyle/>
          <a:p>
            <a:r>
              <a:rPr lang="en-US" dirty="0" smtClean="0"/>
              <a:t>Less than 60 min</a:t>
            </a:r>
          </a:p>
          <a:p>
            <a:r>
              <a:rPr lang="en-US" dirty="0" smtClean="0"/>
              <a:t>No glycogen depletion = no need to refuel during the event.</a:t>
            </a:r>
          </a:p>
          <a:p>
            <a:r>
              <a:rPr lang="en-US" dirty="0" smtClean="0"/>
              <a:t>Glycogen stores should be adequate before and after training and competition.</a:t>
            </a:r>
          </a:p>
          <a:p>
            <a:r>
              <a:rPr lang="en-US" dirty="0" smtClean="0"/>
              <a:t>Fluid replacement will need to happen, water is adequate, however sports drinks are more tasty!</a:t>
            </a:r>
            <a:endParaRPr lang="en-US" dirty="0"/>
          </a:p>
        </p:txBody>
      </p:sp>
    </p:spTree>
    <p:extLst>
      <p:ext uri="{BB962C8B-B14F-4D97-AF65-F5344CB8AC3E}">
        <p14:creationId xmlns:p14="http://schemas.microsoft.com/office/powerpoint/2010/main" val="192405007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Fuelling for moderate intensity or intermittent sports</a:t>
            </a:r>
            <a:endParaRPr lang="en-US" dirty="0"/>
          </a:p>
        </p:txBody>
      </p:sp>
      <p:sp>
        <p:nvSpPr>
          <p:cNvPr id="3" name="Content Placeholder 2"/>
          <p:cNvSpPr>
            <a:spLocks noGrp="1"/>
          </p:cNvSpPr>
          <p:nvPr>
            <p:ph idx="1"/>
          </p:nvPr>
        </p:nvSpPr>
        <p:spPr/>
        <p:txBody>
          <a:bodyPr/>
          <a:lstStyle/>
          <a:p>
            <a:r>
              <a:rPr lang="en-US" dirty="0" smtClean="0"/>
              <a:t>60-90 minutes</a:t>
            </a:r>
          </a:p>
          <a:p>
            <a:r>
              <a:rPr lang="en-US" dirty="0" smtClean="0"/>
              <a:t>Can normally be fuelled by </a:t>
            </a:r>
            <a:r>
              <a:rPr lang="en-US" dirty="0" err="1" smtClean="0"/>
              <a:t>gycogen</a:t>
            </a:r>
            <a:r>
              <a:rPr lang="en-US" dirty="0" smtClean="0"/>
              <a:t> stores in athletes. </a:t>
            </a:r>
          </a:p>
          <a:p>
            <a:r>
              <a:rPr lang="en-US" dirty="0" smtClean="0"/>
              <a:t>Tapering of training and carbohydrate consumption of 7-10 grams per kg in the 24-36 hours prior to the competition</a:t>
            </a:r>
          </a:p>
          <a:p>
            <a:endParaRPr lang="en-US" dirty="0"/>
          </a:p>
        </p:txBody>
      </p:sp>
    </p:spTree>
    <p:extLst>
      <p:ext uri="{BB962C8B-B14F-4D97-AF65-F5344CB8AC3E}">
        <p14:creationId xmlns:p14="http://schemas.microsoft.com/office/powerpoint/2010/main" val="303133589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Fuelling for prolonged sub-maximal events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Longer than 90 minutes </a:t>
            </a:r>
            <a:r>
              <a:rPr lang="en-US" dirty="0" err="1" smtClean="0"/>
              <a:t>e.g</a:t>
            </a:r>
            <a:r>
              <a:rPr lang="en-US" dirty="0" smtClean="0"/>
              <a:t> marathon</a:t>
            </a:r>
          </a:p>
          <a:p>
            <a:r>
              <a:rPr lang="en-US" dirty="0" smtClean="0"/>
              <a:t>Endurance athletes already have a higher amount of glycogen stored.</a:t>
            </a:r>
          </a:p>
          <a:p>
            <a:r>
              <a:rPr lang="en-US" dirty="0" smtClean="0">
                <a:solidFill>
                  <a:srgbClr val="FF0000"/>
                </a:solidFill>
              </a:rPr>
              <a:t>They can also consume additional carbohydrate before the event = Carbohydrate Loading.</a:t>
            </a:r>
          </a:p>
          <a:p>
            <a:r>
              <a:rPr lang="en-US" dirty="0" smtClean="0"/>
              <a:t>Carbohydrate loading can increase stores of muscle glycogen 50-100% above normal resting levels.</a:t>
            </a:r>
          </a:p>
          <a:p>
            <a:r>
              <a:rPr lang="en-US" dirty="0" smtClean="0"/>
              <a:t>Carb loading + tapering = increased muscle glycogen stores.</a:t>
            </a:r>
          </a:p>
          <a:p>
            <a:r>
              <a:rPr lang="en-US" dirty="0" smtClean="0">
                <a:solidFill>
                  <a:srgbClr val="FF0000"/>
                </a:solidFill>
              </a:rPr>
              <a:t>During the event 30-60 grams of carbohydrates per hour </a:t>
            </a:r>
            <a:r>
              <a:rPr lang="en-US" dirty="0" err="1" smtClean="0">
                <a:solidFill>
                  <a:srgbClr val="FF0000"/>
                </a:solidFill>
              </a:rPr>
              <a:t>schould</a:t>
            </a:r>
            <a:r>
              <a:rPr lang="en-US" dirty="0" smtClean="0">
                <a:solidFill>
                  <a:srgbClr val="FF0000"/>
                </a:solidFill>
              </a:rPr>
              <a:t> be consumed</a:t>
            </a:r>
            <a:endParaRPr lang="en-US" dirty="0"/>
          </a:p>
          <a:p>
            <a:r>
              <a:rPr lang="en-US" dirty="0" smtClean="0"/>
              <a:t>Extra reading: “What is carbohydrate loading?” page 358</a:t>
            </a:r>
            <a:endParaRPr lang="en-US" dirty="0"/>
          </a:p>
        </p:txBody>
      </p:sp>
    </p:spTree>
    <p:extLst>
      <p:ext uri="{BB962C8B-B14F-4D97-AF65-F5344CB8AC3E}">
        <p14:creationId xmlns:p14="http://schemas.microsoft.com/office/powerpoint/2010/main" val="202645291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Pre-event meal and fluid requirements</a:t>
            </a:r>
            <a:endParaRPr lang="en-US" dirty="0"/>
          </a:p>
        </p:txBody>
      </p:sp>
      <p:sp>
        <p:nvSpPr>
          <p:cNvPr id="3" name="Content Placeholder 2"/>
          <p:cNvSpPr>
            <a:spLocks noGrp="1"/>
          </p:cNvSpPr>
          <p:nvPr>
            <p:ph idx="1"/>
          </p:nvPr>
        </p:nvSpPr>
        <p:spPr/>
        <p:txBody>
          <a:bodyPr/>
          <a:lstStyle/>
          <a:p>
            <a:pPr marL="0" indent="0">
              <a:buNone/>
            </a:pPr>
            <a:r>
              <a:rPr lang="en-US" dirty="0"/>
              <a:t>The major goals of the pre-event meal are to:</a:t>
            </a:r>
          </a:p>
          <a:p>
            <a:r>
              <a:rPr lang="en-US" dirty="0"/>
              <a:t>finish topping up glycogen stores (especially in the liver, because they will have depleted overnight)</a:t>
            </a:r>
          </a:p>
          <a:p>
            <a:r>
              <a:rPr lang="en-US" dirty="0"/>
              <a:t>top up fluid levels</a:t>
            </a:r>
          </a:p>
          <a:p>
            <a:r>
              <a:rPr lang="en-US" dirty="0"/>
              <a:t>leave the gastrointestinal system comfortable during the event</a:t>
            </a:r>
          </a:p>
          <a:p>
            <a:r>
              <a:rPr lang="en-US" dirty="0"/>
              <a:t>prevent hunger</a:t>
            </a:r>
          </a:p>
          <a:p>
            <a:endParaRPr lang="en-US" dirty="0"/>
          </a:p>
        </p:txBody>
      </p:sp>
    </p:spTree>
    <p:extLst>
      <p:ext uri="{BB962C8B-B14F-4D97-AF65-F5344CB8AC3E}">
        <p14:creationId xmlns:p14="http://schemas.microsoft.com/office/powerpoint/2010/main" val="224436479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event meal</a:t>
            </a:r>
            <a:endParaRPr lang="en-US" dirty="0"/>
          </a:p>
        </p:txBody>
      </p:sp>
      <p:sp>
        <p:nvSpPr>
          <p:cNvPr id="3" name="Content Placeholder 2"/>
          <p:cNvSpPr>
            <a:spLocks noGrp="1"/>
          </p:cNvSpPr>
          <p:nvPr>
            <p:ph idx="1"/>
          </p:nvPr>
        </p:nvSpPr>
        <p:spPr/>
        <p:txBody>
          <a:bodyPr/>
          <a:lstStyle/>
          <a:p>
            <a:r>
              <a:rPr lang="en-US" dirty="0" smtClean="0"/>
              <a:t>Ideal timing = 1-4 hours before the event.</a:t>
            </a:r>
          </a:p>
          <a:p>
            <a:r>
              <a:rPr lang="en-US" dirty="0" smtClean="0"/>
              <a:t>3-4 hours before consume a meal </a:t>
            </a:r>
          </a:p>
          <a:p>
            <a:pPr marL="0" indent="0">
              <a:buNone/>
            </a:pPr>
            <a:r>
              <a:rPr lang="en-US" dirty="0" smtClean="0"/>
              <a:t>or</a:t>
            </a:r>
          </a:p>
          <a:p>
            <a:r>
              <a:rPr lang="en-US" dirty="0" smtClean="0"/>
              <a:t>1-2 hours before consume a light snack</a:t>
            </a:r>
          </a:p>
          <a:p>
            <a:r>
              <a:rPr lang="en-US" dirty="0" smtClean="0"/>
              <a:t>Foods with a Low GI , low in fat and moderate in </a:t>
            </a:r>
            <a:r>
              <a:rPr lang="en-US" dirty="0" err="1" smtClean="0"/>
              <a:t>fibre</a:t>
            </a:r>
            <a:r>
              <a:rPr lang="en-US" dirty="0" smtClean="0"/>
              <a:t> and protein. </a:t>
            </a:r>
            <a:endParaRPr lang="en-US" dirty="0"/>
          </a:p>
        </p:txBody>
      </p:sp>
    </p:spTree>
    <p:extLst>
      <p:ext uri="{BB962C8B-B14F-4D97-AF65-F5344CB8AC3E}">
        <p14:creationId xmlns:p14="http://schemas.microsoft.com/office/powerpoint/2010/main" val="120270610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Suitable foods</a:t>
            </a:r>
            <a:endParaRPr lang="en-US" dirty="0"/>
          </a:p>
        </p:txBody>
      </p:sp>
      <p:sp>
        <p:nvSpPr>
          <p:cNvPr id="3" name="Content Placeholder 2"/>
          <p:cNvSpPr>
            <a:spLocks noGrp="1"/>
          </p:cNvSpPr>
          <p:nvPr>
            <p:ph idx="1"/>
          </p:nvPr>
        </p:nvSpPr>
        <p:spPr/>
        <p:txBody>
          <a:bodyPr>
            <a:normAutofit fontScale="85000" lnSpcReduction="20000"/>
          </a:bodyPr>
          <a:lstStyle/>
          <a:p>
            <a:r>
              <a:rPr lang="en-US" dirty="0">
                <a:solidFill>
                  <a:srgbClr val="FF0000"/>
                </a:solidFill>
              </a:rPr>
              <a:t>Foods suitable 3–4 hours prior to exercise include:</a:t>
            </a:r>
          </a:p>
          <a:p>
            <a:pPr lvl="1"/>
            <a:r>
              <a:rPr lang="en-US" dirty="0"/>
              <a:t>breakfast cereal with milk</a:t>
            </a:r>
          </a:p>
          <a:p>
            <a:pPr lvl="1"/>
            <a:r>
              <a:rPr lang="en-US" dirty="0"/>
              <a:t>baked beans on toast</a:t>
            </a:r>
          </a:p>
          <a:p>
            <a:pPr lvl="1"/>
            <a:r>
              <a:rPr lang="en-US" dirty="0"/>
              <a:t>bread roll with cheese or meat filling and a banana</a:t>
            </a:r>
          </a:p>
          <a:p>
            <a:pPr lvl="1"/>
            <a:r>
              <a:rPr lang="en-US" dirty="0"/>
              <a:t>pasta or rice with a sauce based on low-fat ingredients (i.e. tomatoes, vegetables, lean meat).</a:t>
            </a:r>
          </a:p>
          <a:p>
            <a:r>
              <a:rPr lang="en-US" dirty="0">
                <a:solidFill>
                  <a:srgbClr val="FF0000"/>
                </a:solidFill>
              </a:rPr>
              <a:t>Snacks suitable 1–2 hours prior to exercise include:</a:t>
            </a:r>
          </a:p>
          <a:p>
            <a:pPr lvl="1"/>
            <a:r>
              <a:rPr lang="en-US" dirty="0"/>
              <a:t>milkshake or fruit smoothie</a:t>
            </a:r>
          </a:p>
          <a:p>
            <a:pPr lvl="1"/>
            <a:r>
              <a:rPr lang="en-US" dirty="0"/>
              <a:t>sports bar</a:t>
            </a:r>
          </a:p>
          <a:p>
            <a:pPr lvl="1"/>
            <a:r>
              <a:rPr lang="en-US" dirty="0"/>
              <a:t>fruit-</a:t>
            </a:r>
            <a:r>
              <a:rPr lang="en-US" dirty="0" err="1"/>
              <a:t>flavoured</a:t>
            </a:r>
            <a:r>
              <a:rPr lang="en-US" dirty="0"/>
              <a:t> yoghurt</a:t>
            </a:r>
          </a:p>
          <a:p>
            <a:pPr lvl="1"/>
            <a:r>
              <a:rPr lang="en-US" dirty="0"/>
              <a:t>fruit</a:t>
            </a:r>
            <a:r>
              <a:rPr lang="en-US" dirty="0" smtClean="0"/>
              <a:t>.</a:t>
            </a:r>
          </a:p>
          <a:p>
            <a:pPr marL="349250" lvl="1" indent="0">
              <a:buNone/>
            </a:pPr>
            <a:endParaRPr lang="en-US" dirty="0"/>
          </a:p>
          <a:p>
            <a:pPr marL="349250" lvl="1" indent="0">
              <a:buNone/>
            </a:pPr>
            <a:r>
              <a:rPr lang="en-US" dirty="0" smtClean="0"/>
              <a:t>Low </a:t>
            </a:r>
            <a:r>
              <a:rPr lang="en-US" dirty="0" err="1" smtClean="0"/>
              <a:t>Gi</a:t>
            </a:r>
            <a:r>
              <a:rPr lang="en-US" dirty="0" smtClean="0"/>
              <a:t> foods are not beneficial during exercise.</a:t>
            </a:r>
            <a:endParaRPr lang="en-US" dirty="0"/>
          </a:p>
          <a:p>
            <a:endParaRPr lang="en-US" dirty="0"/>
          </a:p>
        </p:txBody>
      </p:sp>
    </p:spTree>
    <p:extLst>
      <p:ext uri="{BB962C8B-B14F-4D97-AF65-F5344CB8AC3E}">
        <p14:creationId xmlns:p14="http://schemas.microsoft.com/office/powerpoint/2010/main" val="414563842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ixel">
  <a:themeElements>
    <a:clrScheme name="Pixel">
      <a:dk1>
        <a:srgbClr val="103154"/>
      </a:dk1>
      <a:lt1>
        <a:srgbClr val="FFFFFF"/>
      </a:lt1>
      <a:dk2>
        <a:srgbClr val="00BFC3"/>
      </a:dk2>
      <a:lt2>
        <a:srgbClr val="0096FF"/>
      </a:lt2>
      <a:accent1>
        <a:srgbClr val="FF7F01"/>
      </a:accent1>
      <a:accent2>
        <a:srgbClr val="F1B015"/>
      </a:accent2>
      <a:accent3>
        <a:srgbClr val="FBEC85"/>
      </a:accent3>
      <a:accent4>
        <a:srgbClr val="D2C2F1"/>
      </a:accent4>
      <a:accent5>
        <a:srgbClr val="DA5AF4"/>
      </a:accent5>
      <a:accent6>
        <a:srgbClr val="9D09D1"/>
      </a:accent6>
      <a:hlink>
        <a:srgbClr val="1286C9"/>
      </a:hlink>
      <a:folHlink>
        <a:srgbClr val="A8C2E7"/>
      </a:folHlink>
    </a:clrScheme>
    <a:fontScheme name="Pixel">
      <a:majorFont>
        <a:latin typeface="Corbel"/>
        <a:ea typeface=""/>
        <a:cs typeface=""/>
        <a:font script="Jpan" typeface="メイリオ"/>
      </a:majorFont>
      <a:minorFont>
        <a:latin typeface="Corbel"/>
        <a:ea typeface=""/>
        <a:cs typeface=""/>
        <a:font script="Jpan" typeface="メイリオ"/>
      </a:minorFont>
    </a:fontScheme>
    <a:fmtScheme name="Pixel">
      <a:fillStyleLst>
        <a:solidFill>
          <a:schemeClr val="phClr"/>
        </a:solidFill>
        <a:solidFill>
          <a:schemeClr val="phClr">
            <a:satMod val="150000"/>
          </a:schemeClr>
        </a:solidFill>
        <a:solidFill>
          <a:schemeClr val="phClr">
            <a:shade val="80000"/>
            <a:lumMod val="90000"/>
          </a:scheme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50800" cap="flat" cmpd="sng" algn="ctr">
          <a:solidFill>
            <a:schemeClr val="phClr">
              <a:alpha val="80000"/>
            </a:schemeClr>
          </a:solidFill>
          <a:prstDash val="solid"/>
        </a:ln>
      </a:lnStyleLst>
      <a:effectStyleLst>
        <a:effectStyle>
          <a:effectLst/>
        </a:effectStyle>
        <a:effectStyle>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a:effectStyle>
        <a:effectStyle>
          <a:effectLst>
            <a:outerShdw blurRad="63500" dist="38100" dir="3600000" sx="103000" sy="103000" rotWithShape="0">
              <a:srgbClr val="000000">
                <a:alpha val="60000"/>
              </a:srgbClr>
            </a:outerShdw>
          </a:effectLst>
          <a:scene3d>
            <a:camera prst="orthographicFront">
              <a:rot lat="0" lon="0" rev="0"/>
            </a:camera>
            <a:lightRig rig="flat" dir="t">
              <a:rot lat="0" lon="0" rev="5400000"/>
            </a:lightRig>
          </a:scene3d>
          <a:sp3d prstMaterial="softmetal">
            <a:bevelT w="63500" h="38100"/>
          </a:sp3d>
        </a:effectStyle>
      </a:effectStyleLst>
      <a:bgFillStyleLst>
        <a:solidFill>
          <a:schemeClr val="phClr"/>
        </a:solidFill>
        <a:gradFill rotWithShape="1">
          <a:gsLst>
            <a:gs pos="0">
              <a:schemeClr val="phClr">
                <a:tint val="100000"/>
                <a:shade val="95000"/>
                <a:satMod val="350000"/>
              </a:schemeClr>
            </a:gs>
            <a:gs pos="100000">
              <a:schemeClr val="phClr">
                <a:shade val="20000"/>
                <a:satMod val="150000"/>
              </a:schemeClr>
            </a:gs>
          </a:gsLst>
          <a:lin ang="5400000" scaled="0"/>
        </a:gradFill>
        <a:blipFill rotWithShape="1">
          <a:blip xmlns:r="http://schemas.openxmlformats.org/officeDocument/2006/relationships" r:embed="rId1">
            <a:duotone>
              <a:schemeClr val="phClr">
                <a:shade val="1000"/>
                <a:satMod val="400000"/>
              </a:schemeClr>
              <a:schemeClr val="phClr">
                <a:tint val="50000"/>
                <a:satMod val="4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Pixel.thmx</Template>
  <TotalTime>343</TotalTime>
  <Words>1709</Words>
  <Application>Microsoft Macintosh PowerPoint</Application>
  <PresentationFormat>On-screen Show (4:3)</PresentationFormat>
  <Paragraphs>165</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Pixel</vt:lpstr>
      <vt:lpstr>Fuel for competition and recovery!</vt:lpstr>
      <vt:lpstr>PowerPoint Presentation</vt:lpstr>
      <vt:lpstr>What can cause fatigue in an athlete?</vt:lpstr>
      <vt:lpstr>Fuelling for shorter-duration sports</vt:lpstr>
      <vt:lpstr>Fuelling for moderate intensity or intermittent sports</vt:lpstr>
      <vt:lpstr>Fuelling for prolonged sub-maximal events</vt:lpstr>
      <vt:lpstr>Pre-event meal and fluid requirements</vt:lpstr>
      <vt:lpstr>Pre event meal</vt:lpstr>
      <vt:lpstr>Suitable foods</vt:lpstr>
      <vt:lpstr>Refuelling during exercise</vt:lpstr>
      <vt:lpstr>PowerPoint Presentation</vt:lpstr>
      <vt:lpstr>PowerPoint Presentation</vt:lpstr>
      <vt:lpstr>PowerPoint Presentation</vt:lpstr>
      <vt:lpstr>PowerPoint Presentation</vt:lpstr>
      <vt:lpstr>Recovery</vt:lpstr>
      <vt:lpstr>YOUR TURN!</vt:lpstr>
      <vt:lpstr>YOUR TURN!</vt:lpstr>
      <vt:lpstr>PowerPoint Presentation</vt:lpstr>
      <vt:lpstr>10.5 Hydration</vt:lpstr>
      <vt:lpstr>Functions of fluid</vt:lpstr>
      <vt:lpstr>How much fluid?</vt:lpstr>
      <vt:lpstr>Water vs Sports drinks</vt:lpstr>
      <vt:lpstr>PowerPoint Presentation</vt:lpstr>
      <vt:lpstr>PowerPoint Presentation</vt:lpstr>
      <vt:lpstr>Isotonic sports drinks</vt:lpstr>
      <vt:lpstr>Hypotonic sports drinks</vt:lpstr>
      <vt:lpstr>Hypertonic sports drinks</vt:lpstr>
      <vt:lpstr>Sports water</vt:lpstr>
      <vt:lpstr>Intravenous drips in rehydration</vt:lpstr>
      <vt:lpstr>YOUR TURN!</vt:lpstr>
      <vt:lpstr>PowerPoint Presentation</vt:lpstr>
      <vt:lpstr>PowerPoint Presentation</vt:lpstr>
    </vt:vector>
  </TitlesOfParts>
  <Company>St Augustines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Fuel for competition and recovery!</dc:title>
  <dc:creator>Staff  Member</dc:creator>
  <cp:lastModifiedBy>Staff  Member</cp:lastModifiedBy>
  <cp:revision>16</cp:revision>
  <dcterms:created xsi:type="dcterms:W3CDTF">2012-08-15T08:16:42Z</dcterms:created>
  <dcterms:modified xsi:type="dcterms:W3CDTF">2012-08-21T07:03:33Z</dcterms:modified>
</cp:coreProperties>
</file>