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4" r:id="rId9"/>
    <p:sldId id="265" r:id="rId10"/>
    <p:sldId id="266" r:id="rId11"/>
    <p:sldId id="270" r:id="rId12"/>
    <p:sldId id="271" r:id="rId13"/>
    <p:sldId id="267"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6" d="100"/>
          <a:sy n="96" d="100"/>
        </p:scale>
        <p:origin x="-10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30/05/16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30/05/16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30/05/16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FECD78-3C8E-49F2-8FAB-59489D168ABB}" type="datetimeFigureOut">
              <a:rPr lang="en-US" smtClean="0"/>
              <a:t>30/05/16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FECD78-3C8E-49F2-8FAB-59489D168ABB}" type="datetimeFigureOut">
              <a:rPr lang="en-US" smtClean="0"/>
              <a:t>30/05/16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FECD78-3C8E-49F2-8FAB-59489D168ABB}" type="datetimeFigureOut">
              <a:rPr lang="en-US" smtClean="0"/>
              <a:t>30/05/16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FECD78-3C8E-49F2-8FAB-59489D168ABB}" type="datetimeFigureOut">
              <a:rPr lang="en-US" smtClean="0"/>
              <a:t>30/05/16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FECD78-3C8E-49F2-8FAB-59489D168ABB}" type="datetimeFigureOut">
              <a:rPr lang="en-US" smtClean="0"/>
              <a:t>30/05/16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FECD78-3C8E-49F2-8FAB-59489D168ABB}" type="datetimeFigureOut">
              <a:rPr lang="en-US" smtClean="0"/>
              <a:t>30/05/16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30/05/16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FECD78-3C8E-49F2-8FAB-59489D168ABB}" type="datetimeFigureOut">
              <a:rPr lang="en-US" smtClean="0"/>
              <a:t>30/05/16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B56013-B943-42BA-886F-6F9D4EB85E9D}"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FECD78-3C8E-49F2-8FAB-59489D168ABB}" type="datetimeFigureOut">
              <a:rPr lang="en-US" smtClean="0"/>
              <a:t>30/05/16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B56013-B943-42BA-886F-6F9D4EB85E9D}"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Fitness Assessment</a:t>
            </a:r>
            <a:endParaRPr lang="en-US" dirty="0"/>
          </a:p>
        </p:txBody>
      </p:sp>
      <p:sp>
        <p:nvSpPr>
          <p:cNvPr id="3" name="Subtitle 2"/>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2053770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Pre-Test Checklist</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individual is fully informed about and familiar with the procedures and format of the test.</a:t>
            </a:r>
          </a:p>
          <a:p>
            <a:r>
              <a:rPr lang="en-US" dirty="0"/>
              <a:t>The individual understands that they are expected to give their best effort for the test.</a:t>
            </a:r>
          </a:p>
          <a:p>
            <a:r>
              <a:rPr lang="en-US" dirty="0"/>
              <a:t>The individual has not consumed food within 2 hours of the testing.</a:t>
            </a:r>
          </a:p>
          <a:p>
            <a:r>
              <a:rPr lang="en-US" dirty="0"/>
              <a:t>The individual has had adequate sleep the night before.</a:t>
            </a:r>
          </a:p>
          <a:p>
            <a:r>
              <a:rPr lang="en-US" dirty="0"/>
              <a:t>The individual is wearing appropriate clothing and footwear.</a:t>
            </a:r>
          </a:p>
          <a:p>
            <a:r>
              <a:rPr lang="en-US" dirty="0"/>
              <a:t>The individual has avoided heavy or intense exercise on the day before testing.</a:t>
            </a:r>
          </a:p>
          <a:p>
            <a:r>
              <a:rPr lang="en-US" dirty="0"/>
              <a:t>The individual has given consent and obtained appropriate medical clearances.</a:t>
            </a:r>
          </a:p>
          <a:p>
            <a:endParaRPr lang="en-US" dirty="0"/>
          </a:p>
        </p:txBody>
      </p:sp>
    </p:spTree>
    <p:extLst>
      <p:ext uri="{BB962C8B-B14F-4D97-AF65-F5344CB8AC3E}">
        <p14:creationId xmlns:p14="http://schemas.microsoft.com/office/powerpoint/2010/main" val="657713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203153116"/>
              </p:ext>
            </p:extLst>
          </p:nvPr>
        </p:nvGraphicFramePr>
        <p:xfrm>
          <a:off x="457200" y="225425"/>
          <a:ext cx="8229600" cy="5857239"/>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Fitness Component</a:t>
                      </a:r>
                      <a:endParaRPr lang="en-US" dirty="0"/>
                    </a:p>
                  </a:txBody>
                  <a:tcPr/>
                </a:tc>
                <a:tc>
                  <a:txBody>
                    <a:bodyPr/>
                    <a:lstStyle/>
                    <a:p>
                      <a:r>
                        <a:rPr lang="en-US" dirty="0" smtClean="0"/>
                        <a:t>Field</a:t>
                      </a:r>
                      <a:r>
                        <a:rPr lang="en-US" baseline="0" dirty="0" smtClean="0"/>
                        <a:t> Test</a:t>
                      </a:r>
                      <a:endParaRPr lang="en-US" dirty="0"/>
                    </a:p>
                  </a:txBody>
                  <a:tcPr/>
                </a:tc>
                <a:tc>
                  <a:txBody>
                    <a:bodyPr/>
                    <a:lstStyle/>
                    <a:p>
                      <a:r>
                        <a:rPr lang="en-US" dirty="0" smtClean="0"/>
                        <a:t>Lab Test</a:t>
                      </a:r>
                      <a:endParaRPr lang="en-US" dirty="0"/>
                    </a:p>
                  </a:txBody>
                  <a:tcPr/>
                </a:tc>
              </a:tr>
              <a:tr h="370840">
                <a:tc>
                  <a:txBody>
                    <a:bodyPr/>
                    <a:lstStyle/>
                    <a:p>
                      <a:endParaRPr lang="en-US" dirty="0" smtClean="0"/>
                    </a:p>
                    <a:p>
                      <a:r>
                        <a:rPr lang="en-US" dirty="0" smtClean="0"/>
                        <a:t>Aerobic Capacity</a:t>
                      </a:r>
                    </a:p>
                    <a:p>
                      <a:endParaRPr lang="en-US" dirty="0"/>
                    </a:p>
                  </a:txBody>
                  <a:tcPr/>
                </a:tc>
                <a:tc>
                  <a:txBody>
                    <a:bodyPr/>
                    <a:lstStyle/>
                    <a:p>
                      <a:endParaRPr lang="en-US"/>
                    </a:p>
                  </a:txBody>
                  <a:tcPr/>
                </a:tc>
                <a:tc>
                  <a:txBody>
                    <a:bodyPr/>
                    <a:lstStyle/>
                    <a:p>
                      <a:endParaRPr lang="en-US"/>
                    </a:p>
                  </a:txBody>
                  <a:tcPr/>
                </a:tc>
              </a:tr>
              <a:tr h="370840">
                <a:tc>
                  <a:txBody>
                    <a:bodyPr/>
                    <a:lstStyle/>
                    <a:p>
                      <a:endParaRPr lang="en-US" dirty="0" smtClean="0"/>
                    </a:p>
                    <a:p>
                      <a:r>
                        <a:rPr lang="en-US" dirty="0" smtClean="0"/>
                        <a:t>Anaerobic Capacity</a:t>
                      </a:r>
                    </a:p>
                    <a:p>
                      <a:endParaRPr lang="en-US" dirty="0"/>
                    </a:p>
                  </a:txBody>
                  <a:tcPr/>
                </a:tc>
                <a:tc>
                  <a:txBody>
                    <a:bodyPr/>
                    <a:lstStyle/>
                    <a:p>
                      <a:endParaRPr lang="en-US"/>
                    </a:p>
                  </a:txBody>
                  <a:tcPr/>
                </a:tc>
                <a:tc>
                  <a:txBody>
                    <a:bodyPr/>
                    <a:lstStyle/>
                    <a:p>
                      <a:endParaRPr lang="en-US"/>
                    </a:p>
                  </a:txBody>
                  <a:tcPr/>
                </a:tc>
              </a:tr>
              <a:tr h="370840">
                <a:tc>
                  <a:txBody>
                    <a:bodyPr/>
                    <a:lstStyle/>
                    <a:p>
                      <a:endParaRPr lang="en-US" dirty="0" smtClean="0"/>
                    </a:p>
                    <a:p>
                      <a:r>
                        <a:rPr lang="en-US" dirty="0" smtClean="0"/>
                        <a:t>Muscular Strength</a:t>
                      </a:r>
                    </a:p>
                    <a:p>
                      <a:endParaRPr lang="en-US" dirty="0" smtClean="0"/>
                    </a:p>
                  </a:txBody>
                  <a:tcPr/>
                </a:tc>
                <a:tc>
                  <a:txBody>
                    <a:bodyPr/>
                    <a:lstStyle/>
                    <a:p>
                      <a:endParaRPr lang="en-US"/>
                    </a:p>
                  </a:txBody>
                  <a:tcPr/>
                </a:tc>
                <a:tc>
                  <a:txBody>
                    <a:bodyPr/>
                    <a:lstStyle/>
                    <a:p>
                      <a:endParaRPr lang="en-US"/>
                    </a:p>
                  </a:txBody>
                  <a:tcPr/>
                </a:tc>
              </a:tr>
              <a:tr h="370840">
                <a:tc>
                  <a:txBody>
                    <a:bodyPr/>
                    <a:lstStyle/>
                    <a:p>
                      <a:endParaRPr lang="en-US" dirty="0" smtClean="0"/>
                    </a:p>
                    <a:p>
                      <a:r>
                        <a:rPr lang="en-US" dirty="0" smtClean="0"/>
                        <a:t>Muscular Endurance</a:t>
                      </a:r>
                    </a:p>
                    <a:p>
                      <a:endParaRPr lang="en-US" dirty="0" smtClean="0"/>
                    </a:p>
                  </a:txBody>
                  <a:tcPr/>
                </a:tc>
                <a:tc>
                  <a:txBody>
                    <a:bodyPr/>
                    <a:lstStyle/>
                    <a:p>
                      <a:endParaRPr lang="en-US"/>
                    </a:p>
                  </a:txBody>
                  <a:tcPr/>
                </a:tc>
                <a:tc>
                  <a:txBody>
                    <a:bodyPr/>
                    <a:lstStyle/>
                    <a:p>
                      <a:endParaRPr lang="en-US"/>
                    </a:p>
                  </a:txBody>
                  <a:tcPr/>
                </a:tc>
              </a:tr>
              <a:tr h="370840">
                <a:tc>
                  <a:txBody>
                    <a:bodyPr/>
                    <a:lstStyle/>
                    <a:p>
                      <a:endParaRPr lang="en-US" dirty="0" smtClean="0"/>
                    </a:p>
                    <a:p>
                      <a:r>
                        <a:rPr lang="en-US" dirty="0" smtClean="0"/>
                        <a:t>Flexibility</a:t>
                      </a:r>
                    </a:p>
                    <a:p>
                      <a:endParaRPr lang="en-US" dirty="0"/>
                    </a:p>
                  </a:txBody>
                  <a:tcPr/>
                </a:tc>
                <a:tc>
                  <a:txBody>
                    <a:bodyPr/>
                    <a:lstStyle/>
                    <a:p>
                      <a:endParaRPr lang="en-US"/>
                    </a:p>
                  </a:txBody>
                  <a:tcPr/>
                </a:tc>
                <a:tc>
                  <a:txBody>
                    <a:bodyPr/>
                    <a:lstStyle/>
                    <a:p>
                      <a:endParaRPr lang="en-US"/>
                    </a:p>
                  </a:txBody>
                  <a:tcPr/>
                </a:tc>
              </a:tr>
              <a:tr h="370840">
                <a:tc>
                  <a:txBody>
                    <a:bodyPr/>
                    <a:lstStyle/>
                    <a:p>
                      <a:endParaRPr lang="en-US" dirty="0" smtClean="0"/>
                    </a:p>
                    <a:p>
                      <a:r>
                        <a:rPr lang="en-US" dirty="0" smtClean="0"/>
                        <a:t>Body</a:t>
                      </a:r>
                      <a:r>
                        <a:rPr lang="en-US" baseline="0" dirty="0" smtClean="0"/>
                        <a:t> Composition</a:t>
                      </a:r>
                      <a:endParaRPr lang="en-US" dirty="0" smtClean="0"/>
                    </a:p>
                    <a:p>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668159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292154051"/>
              </p:ext>
            </p:extLst>
          </p:nvPr>
        </p:nvGraphicFramePr>
        <p:xfrm>
          <a:off x="457200" y="225425"/>
          <a:ext cx="8229600" cy="5857239"/>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r>
                        <a:rPr lang="en-US" dirty="0" smtClean="0"/>
                        <a:t>Fitness Component</a:t>
                      </a:r>
                      <a:endParaRPr lang="en-US" dirty="0"/>
                    </a:p>
                  </a:txBody>
                  <a:tcPr/>
                </a:tc>
                <a:tc>
                  <a:txBody>
                    <a:bodyPr/>
                    <a:lstStyle/>
                    <a:p>
                      <a:r>
                        <a:rPr lang="en-US" dirty="0" smtClean="0"/>
                        <a:t>Field</a:t>
                      </a:r>
                      <a:r>
                        <a:rPr lang="en-US" baseline="0" dirty="0" smtClean="0"/>
                        <a:t> Test</a:t>
                      </a:r>
                      <a:endParaRPr lang="en-US" dirty="0"/>
                    </a:p>
                  </a:txBody>
                  <a:tcPr/>
                </a:tc>
                <a:tc>
                  <a:txBody>
                    <a:bodyPr/>
                    <a:lstStyle/>
                    <a:p>
                      <a:r>
                        <a:rPr lang="en-US" dirty="0" smtClean="0"/>
                        <a:t>Lab Test</a:t>
                      </a:r>
                      <a:endParaRPr lang="en-US" dirty="0"/>
                    </a:p>
                  </a:txBody>
                  <a:tcPr/>
                </a:tc>
              </a:tr>
              <a:tr h="370840">
                <a:tc>
                  <a:txBody>
                    <a:bodyPr/>
                    <a:lstStyle/>
                    <a:p>
                      <a:endParaRPr lang="en-US" dirty="0" smtClean="0"/>
                    </a:p>
                    <a:p>
                      <a:r>
                        <a:rPr lang="en-US" dirty="0" smtClean="0"/>
                        <a:t>Muscular Power</a:t>
                      </a:r>
                    </a:p>
                    <a:p>
                      <a:endParaRPr lang="en-US" dirty="0"/>
                    </a:p>
                  </a:txBody>
                  <a:tcPr/>
                </a:tc>
                <a:tc>
                  <a:txBody>
                    <a:bodyPr/>
                    <a:lstStyle/>
                    <a:p>
                      <a:endParaRPr lang="en-US"/>
                    </a:p>
                  </a:txBody>
                  <a:tcPr/>
                </a:tc>
                <a:tc>
                  <a:txBody>
                    <a:bodyPr/>
                    <a:lstStyle/>
                    <a:p>
                      <a:endParaRPr lang="en-US"/>
                    </a:p>
                  </a:txBody>
                  <a:tcPr/>
                </a:tc>
              </a:tr>
              <a:tr h="370840">
                <a:tc>
                  <a:txBody>
                    <a:bodyPr/>
                    <a:lstStyle/>
                    <a:p>
                      <a:endParaRPr lang="en-US" dirty="0" smtClean="0"/>
                    </a:p>
                    <a:p>
                      <a:r>
                        <a:rPr lang="en-US" dirty="0" smtClean="0"/>
                        <a:t>Speed</a:t>
                      </a:r>
                    </a:p>
                    <a:p>
                      <a:endParaRPr lang="en-US" dirty="0"/>
                    </a:p>
                  </a:txBody>
                  <a:tcPr/>
                </a:tc>
                <a:tc>
                  <a:txBody>
                    <a:bodyPr/>
                    <a:lstStyle/>
                    <a:p>
                      <a:endParaRPr lang="en-US"/>
                    </a:p>
                  </a:txBody>
                  <a:tcPr/>
                </a:tc>
                <a:tc>
                  <a:txBody>
                    <a:bodyPr/>
                    <a:lstStyle/>
                    <a:p>
                      <a:endParaRPr lang="en-US"/>
                    </a:p>
                  </a:txBody>
                  <a:tcPr/>
                </a:tc>
              </a:tr>
              <a:tr h="370840">
                <a:tc>
                  <a:txBody>
                    <a:bodyPr/>
                    <a:lstStyle/>
                    <a:p>
                      <a:endParaRPr lang="en-US" dirty="0" smtClean="0"/>
                    </a:p>
                    <a:p>
                      <a:r>
                        <a:rPr lang="en-US" dirty="0" smtClean="0"/>
                        <a:t>Agility</a:t>
                      </a:r>
                    </a:p>
                    <a:p>
                      <a:endParaRPr lang="en-US" dirty="0" smtClean="0"/>
                    </a:p>
                  </a:txBody>
                  <a:tcPr/>
                </a:tc>
                <a:tc>
                  <a:txBody>
                    <a:bodyPr/>
                    <a:lstStyle/>
                    <a:p>
                      <a:endParaRPr lang="en-US"/>
                    </a:p>
                  </a:txBody>
                  <a:tcPr/>
                </a:tc>
                <a:tc>
                  <a:txBody>
                    <a:bodyPr/>
                    <a:lstStyle/>
                    <a:p>
                      <a:endParaRPr lang="en-US"/>
                    </a:p>
                  </a:txBody>
                  <a:tcPr/>
                </a:tc>
              </a:tr>
              <a:tr h="370840">
                <a:tc>
                  <a:txBody>
                    <a:bodyPr/>
                    <a:lstStyle/>
                    <a:p>
                      <a:endParaRPr lang="en-US" dirty="0" smtClean="0"/>
                    </a:p>
                    <a:p>
                      <a:r>
                        <a:rPr lang="en-US" dirty="0" smtClean="0"/>
                        <a:t>Coordination</a:t>
                      </a:r>
                    </a:p>
                    <a:p>
                      <a:endParaRPr lang="en-US" dirty="0" smtClean="0"/>
                    </a:p>
                  </a:txBody>
                  <a:tcPr/>
                </a:tc>
                <a:tc>
                  <a:txBody>
                    <a:bodyPr/>
                    <a:lstStyle/>
                    <a:p>
                      <a:endParaRPr lang="en-US"/>
                    </a:p>
                  </a:txBody>
                  <a:tcPr/>
                </a:tc>
                <a:tc>
                  <a:txBody>
                    <a:bodyPr/>
                    <a:lstStyle/>
                    <a:p>
                      <a:endParaRPr lang="en-US"/>
                    </a:p>
                  </a:txBody>
                  <a:tcPr/>
                </a:tc>
              </a:tr>
              <a:tr h="370840">
                <a:tc>
                  <a:txBody>
                    <a:bodyPr/>
                    <a:lstStyle/>
                    <a:p>
                      <a:endParaRPr lang="en-US" dirty="0" smtClean="0"/>
                    </a:p>
                    <a:p>
                      <a:r>
                        <a:rPr lang="en-US" dirty="0" smtClean="0"/>
                        <a:t>Balance</a:t>
                      </a:r>
                    </a:p>
                    <a:p>
                      <a:endParaRPr lang="en-US" dirty="0"/>
                    </a:p>
                  </a:txBody>
                  <a:tcPr/>
                </a:tc>
                <a:tc>
                  <a:txBody>
                    <a:bodyPr/>
                    <a:lstStyle/>
                    <a:p>
                      <a:endParaRPr lang="en-US"/>
                    </a:p>
                  </a:txBody>
                  <a:tcPr/>
                </a:tc>
                <a:tc>
                  <a:txBody>
                    <a:bodyPr/>
                    <a:lstStyle/>
                    <a:p>
                      <a:endParaRPr lang="en-US"/>
                    </a:p>
                  </a:txBody>
                  <a:tcPr/>
                </a:tc>
              </a:tr>
              <a:tr h="370840">
                <a:tc>
                  <a:txBody>
                    <a:bodyPr/>
                    <a:lstStyle/>
                    <a:p>
                      <a:endParaRPr lang="en-US" dirty="0" smtClean="0"/>
                    </a:p>
                    <a:p>
                      <a:r>
                        <a:rPr lang="en-US" dirty="0" smtClean="0"/>
                        <a:t>Reaction</a:t>
                      </a:r>
                      <a:r>
                        <a:rPr lang="en-US" baseline="0" dirty="0" smtClean="0"/>
                        <a:t> Time</a:t>
                      </a:r>
                      <a:endParaRPr lang="en-US" dirty="0" smtClean="0"/>
                    </a:p>
                    <a:p>
                      <a:endParaRPr lang="en-US" dirty="0"/>
                    </a:p>
                  </a:txBody>
                  <a:tcPr/>
                </a:tc>
                <a:tc>
                  <a:txBody>
                    <a:bodyPr/>
                    <a:lstStyle/>
                    <a:p>
                      <a:endParaRPr lang="en-US"/>
                    </a:p>
                  </a:txBody>
                  <a:tcPr/>
                </a:tc>
                <a:tc>
                  <a:txBody>
                    <a:bodyPr/>
                    <a:lstStyle/>
                    <a:p>
                      <a:endParaRPr lang="en-US" dirty="0"/>
                    </a:p>
                  </a:txBody>
                  <a:tcPr/>
                </a:tc>
              </a:tr>
            </a:tbl>
          </a:graphicData>
        </a:graphic>
      </p:graphicFrame>
    </p:spTree>
    <p:extLst>
      <p:ext uri="{BB962C8B-B14F-4D97-AF65-F5344CB8AC3E}">
        <p14:creationId xmlns:p14="http://schemas.microsoft.com/office/powerpoint/2010/main" val="3248922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Fitness Testing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Describe what each of the following test. How they test it and whether it</a:t>
            </a:r>
            <a:r>
              <a:rPr lang="fr-FR" dirty="0" smtClean="0"/>
              <a:t>’</a:t>
            </a:r>
            <a:r>
              <a:rPr lang="en-US" dirty="0" smtClean="0"/>
              <a:t>s a field or lab test.</a:t>
            </a:r>
          </a:p>
          <a:p>
            <a:endParaRPr lang="en-US" dirty="0"/>
          </a:p>
          <a:p>
            <a:r>
              <a:rPr lang="en-US" dirty="0" smtClean="0"/>
              <a:t>20m shuttle run test</a:t>
            </a:r>
          </a:p>
          <a:p>
            <a:r>
              <a:rPr lang="en-US" dirty="0" smtClean="0"/>
              <a:t>400m run</a:t>
            </a:r>
          </a:p>
          <a:p>
            <a:r>
              <a:rPr lang="en-US" dirty="0"/>
              <a:t>VO2 max treadmill </a:t>
            </a:r>
            <a:r>
              <a:rPr lang="en-US" dirty="0" smtClean="0"/>
              <a:t>test</a:t>
            </a:r>
            <a:endParaRPr lang="en-US" dirty="0"/>
          </a:p>
          <a:p>
            <a:r>
              <a:rPr lang="en-US" dirty="0" err="1"/>
              <a:t>Vertec</a:t>
            </a:r>
            <a:r>
              <a:rPr lang="en-US" dirty="0"/>
              <a:t> </a:t>
            </a:r>
            <a:r>
              <a:rPr lang="en-US" dirty="0" smtClean="0"/>
              <a:t>meter</a:t>
            </a:r>
          </a:p>
          <a:p>
            <a:r>
              <a:rPr lang="en-US" dirty="0" smtClean="0"/>
              <a:t>Wingate anaerobic cycle test</a:t>
            </a:r>
          </a:p>
          <a:p>
            <a:r>
              <a:rPr lang="en-US" dirty="0" smtClean="0"/>
              <a:t>Vertical jump </a:t>
            </a:r>
            <a:endParaRPr lang="en-US" dirty="0"/>
          </a:p>
        </p:txBody>
      </p:sp>
    </p:spTree>
    <p:extLst>
      <p:ext uri="{BB962C8B-B14F-4D97-AF65-F5344CB8AC3E}">
        <p14:creationId xmlns:p14="http://schemas.microsoft.com/office/powerpoint/2010/main" val="9345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Testing</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Non Fatiguing test.</a:t>
            </a:r>
          </a:p>
          <a:p>
            <a:pPr marL="514350" indent="-514350">
              <a:buFont typeface="+mj-lt"/>
              <a:buAutoNum type="arabicPeriod"/>
            </a:pPr>
            <a:r>
              <a:rPr lang="en-US" dirty="0" smtClean="0"/>
              <a:t>Agility test</a:t>
            </a:r>
          </a:p>
          <a:p>
            <a:pPr marL="514350" indent="-514350">
              <a:buFont typeface="+mj-lt"/>
              <a:buAutoNum type="arabicPeriod"/>
            </a:pPr>
            <a:r>
              <a:rPr lang="en-US" dirty="0" smtClean="0"/>
              <a:t>Muscular strength and power tests</a:t>
            </a:r>
          </a:p>
          <a:p>
            <a:pPr marL="514350" indent="-514350">
              <a:buFont typeface="+mj-lt"/>
              <a:buAutoNum type="arabicPeriod"/>
            </a:pPr>
            <a:r>
              <a:rPr lang="en-US" dirty="0" smtClean="0"/>
              <a:t>Sprint or anaerobic tests</a:t>
            </a:r>
          </a:p>
          <a:p>
            <a:pPr marL="514350" indent="-514350">
              <a:buFont typeface="+mj-lt"/>
              <a:buAutoNum type="arabicPeriod"/>
            </a:pPr>
            <a:r>
              <a:rPr lang="en-US" dirty="0" smtClean="0"/>
              <a:t>Muscular Endurance and aerobic capacity tests</a:t>
            </a:r>
          </a:p>
          <a:p>
            <a:pPr marL="514350" indent="-514350">
              <a:buFont typeface="+mj-lt"/>
              <a:buAutoNum type="arabicPeriod"/>
            </a:pPr>
            <a:r>
              <a:rPr lang="en-US" dirty="0" smtClean="0"/>
              <a:t>6. </a:t>
            </a:r>
            <a:r>
              <a:rPr lang="en-US" smtClean="0"/>
              <a:t>Flexibility</a:t>
            </a:r>
            <a:endParaRPr lang="en-US" dirty="0" smtClean="0"/>
          </a:p>
          <a:p>
            <a:r>
              <a:rPr lang="en-US" dirty="0" smtClean="0"/>
              <a:t>Why do we do it in this order?</a:t>
            </a:r>
          </a:p>
          <a:p>
            <a:pPr marL="514350" indent="-514350">
              <a:buFont typeface="+mj-lt"/>
              <a:buAutoNum type="arabicPeriod"/>
            </a:pPr>
            <a:endParaRPr lang="en-US" dirty="0" smtClean="0"/>
          </a:p>
          <a:p>
            <a:pPr marL="514350" indent="-514350">
              <a:buFont typeface="+mj-lt"/>
              <a:buAutoNum type="arabicPeriod"/>
            </a:pPr>
            <a:endParaRPr lang="en-US" dirty="0"/>
          </a:p>
        </p:txBody>
      </p:sp>
    </p:spTree>
    <p:extLst>
      <p:ext uri="{BB962C8B-B14F-4D97-AF65-F5344CB8AC3E}">
        <p14:creationId xmlns:p14="http://schemas.microsoft.com/office/powerpoint/2010/main" val="3511677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 of </a:t>
            </a:r>
            <a:r>
              <a:rPr lang="en-US" dirty="0" smtClean="0"/>
              <a:t>fitness testing</a:t>
            </a:r>
            <a:endParaRPr lang="en-US" dirty="0"/>
          </a:p>
        </p:txBody>
      </p:sp>
      <p:sp>
        <p:nvSpPr>
          <p:cNvPr id="3" name="Content Placeholder 2"/>
          <p:cNvSpPr>
            <a:spLocks noGrp="1"/>
          </p:cNvSpPr>
          <p:nvPr>
            <p:ph idx="1"/>
          </p:nvPr>
        </p:nvSpPr>
        <p:spPr/>
        <p:txBody>
          <a:bodyPr/>
          <a:lstStyle/>
          <a:p>
            <a:r>
              <a:rPr lang="en-US" b="1" dirty="0" smtClean="0"/>
              <a:t>Identify strengths and weaknesses</a:t>
            </a:r>
            <a:endParaRPr lang="en-US" b="1" dirty="0" smtClean="0"/>
          </a:p>
          <a:p>
            <a:endParaRPr lang="en-US" b="1" dirty="0"/>
          </a:p>
          <a:p>
            <a:r>
              <a:rPr lang="en-US" b="1" dirty="0" smtClean="0"/>
              <a:t>Set a benchmark</a:t>
            </a:r>
            <a:endParaRPr lang="en-US" b="1" dirty="0" smtClean="0"/>
          </a:p>
          <a:p>
            <a:endParaRPr lang="en-US" b="1" dirty="0"/>
          </a:p>
          <a:p>
            <a:r>
              <a:rPr lang="da-DK" b="1" dirty="0" smtClean="0"/>
              <a:t>Motivation and </a:t>
            </a:r>
            <a:r>
              <a:rPr lang="da-DK" b="1" dirty="0" err="1" smtClean="0"/>
              <a:t>Goal</a:t>
            </a:r>
            <a:r>
              <a:rPr lang="da-DK" b="1" dirty="0" smtClean="0"/>
              <a:t> </a:t>
            </a:r>
            <a:r>
              <a:rPr lang="da-DK" b="1" dirty="0" err="1" smtClean="0"/>
              <a:t>Setting</a:t>
            </a:r>
            <a:endParaRPr lang="da-DK" b="1" dirty="0" smtClean="0"/>
          </a:p>
          <a:p>
            <a:pPr marL="0" indent="0">
              <a:buNone/>
            </a:pPr>
            <a:endParaRPr lang="en-US" dirty="0"/>
          </a:p>
        </p:txBody>
      </p:sp>
    </p:spTree>
    <p:extLst>
      <p:ext uri="{BB962C8B-B14F-4D97-AF65-F5344CB8AC3E}">
        <p14:creationId xmlns:p14="http://schemas.microsoft.com/office/powerpoint/2010/main" val="3291703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b="1" dirty="0"/>
              <a:t>KEY KNOWLEDGE</a:t>
            </a:r>
          </a:p>
          <a:p>
            <a:r>
              <a:rPr lang="en-US" dirty="0"/>
              <a:t>Assessment of fitness including aims, protocols (informed consent and fitness testing), methods and outcomes for at least two </a:t>
            </a:r>
            <a:r>
              <a:rPr lang="en-US" dirty="0" err="1"/>
              <a:t>standardised</a:t>
            </a:r>
            <a:r>
              <a:rPr lang="en-US" dirty="0"/>
              <a:t>, </a:t>
            </a:r>
            <a:r>
              <a:rPr lang="en-US" dirty="0" err="1"/>
              <a:t>recognised</a:t>
            </a:r>
            <a:r>
              <a:rPr lang="en-US" dirty="0"/>
              <a:t> tests for each fitness component</a:t>
            </a:r>
          </a:p>
          <a:p>
            <a:endParaRPr lang="en-US" b="1" dirty="0" smtClean="0"/>
          </a:p>
          <a:p>
            <a:r>
              <a:rPr lang="en-US" b="1" dirty="0" smtClean="0"/>
              <a:t>KEY </a:t>
            </a:r>
            <a:r>
              <a:rPr lang="en-US" b="1" dirty="0"/>
              <a:t>SKILLS</a:t>
            </a:r>
          </a:p>
          <a:p>
            <a:r>
              <a:rPr lang="en-US" dirty="0"/>
              <a:t>Explain fitness assessment aims, methods, risks, safeguards, informed consent and confidentiality</a:t>
            </a:r>
          </a:p>
          <a:p>
            <a:r>
              <a:rPr lang="en-US" dirty="0"/>
              <a:t>Justify the selected fitness tests in relation to the strengths and weaknesses of the testing methodology</a:t>
            </a:r>
          </a:p>
          <a:p>
            <a:endParaRPr lang="en-US" dirty="0"/>
          </a:p>
        </p:txBody>
      </p:sp>
    </p:spTree>
    <p:extLst>
      <p:ext uri="{BB962C8B-B14F-4D97-AF65-F5344CB8AC3E}">
        <p14:creationId xmlns:p14="http://schemas.microsoft.com/office/powerpoint/2010/main" val="1856582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Laboratory tests</a:t>
            </a:r>
            <a:br>
              <a:rPr lang="en-US" b="1" dirty="0"/>
            </a:br>
            <a:endParaRPr lang="en-US" dirty="0"/>
          </a:p>
        </p:txBody>
      </p:sp>
      <p:sp>
        <p:nvSpPr>
          <p:cNvPr id="3" name="Content Placeholder 2"/>
          <p:cNvSpPr>
            <a:spLocks noGrp="1"/>
          </p:cNvSpPr>
          <p:nvPr>
            <p:ph idx="1"/>
          </p:nvPr>
        </p:nvSpPr>
        <p:spPr>
          <a:xfrm>
            <a:off x="192636" y="899020"/>
            <a:ext cx="8229600" cy="4525963"/>
          </a:xfrm>
        </p:spPr>
        <p:txBody>
          <a:bodyPr/>
          <a:lstStyle/>
          <a:p>
            <a:r>
              <a:rPr lang="en-US" dirty="0" smtClean="0"/>
              <a:t>Direct Measure</a:t>
            </a:r>
          </a:p>
          <a:p>
            <a:r>
              <a:rPr lang="en-US" dirty="0" smtClean="0"/>
              <a:t>Laboratory </a:t>
            </a:r>
            <a:r>
              <a:rPr lang="en-US" dirty="0"/>
              <a:t>tests are those tests conducted under clinical laboratory conditions. </a:t>
            </a:r>
            <a:endParaRPr lang="en-US" dirty="0" smtClean="0"/>
          </a:p>
          <a:p>
            <a:r>
              <a:rPr lang="en-US" dirty="0" smtClean="0"/>
              <a:t>+ Most accurate type of testing</a:t>
            </a:r>
          </a:p>
          <a:p>
            <a:r>
              <a:rPr lang="en-US" dirty="0" smtClean="0"/>
              <a:t>- Expensive equipment, qualified testers, lots of time.</a:t>
            </a:r>
          </a:p>
          <a:p>
            <a:endParaRPr lang="en-US" dirty="0"/>
          </a:p>
        </p:txBody>
      </p:sp>
      <p:pic>
        <p:nvPicPr>
          <p:cNvPr id="4" name="Picture 3"/>
          <p:cNvPicPr>
            <a:picLocks noChangeAspect="1"/>
          </p:cNvPicPr>
          <p:nvPr/>
        </p:nvPicPr>
        <p:blipFill>
          <a:blip r:embed="rId2"/>
          <a:stretch>
            <a:fillRect/>
          </a:stretch>
        </p:blipFill>
        <p:spPr>
          <a:xfrm>
            <a:off x="6180535" y="3955711"/>
            <a:ext cx="1808661" cy="2668997"/>
          </a:xfrm>
          <a:prstGeom prst="rect">
            <a:avLst/>
          </a:prstGeom>
        </p:spPr>
      </p:pic>
    </p:spTree>
    <p:extLst>
      <p:ext uri="{BB962C8B-B14F-4D97-AF65-F5344CB8AC3E}">
        <p14:creationId xmlns:p14="http://schemas.microsoft.com/office/powerpoint/2010/main" val="3429647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Field tests</a:t>
            </a:r>
            <a:br>
              <a:rPr lang="en-US" b="1" dirty="0"/>
            </a:br>
            <a:endParaRPr lang="en-US" dirty="0"/>
          </a:p>
        </p:txBody>
      </p:sp>
      <p:sp>
        <p:nvSpPr>
          <p:cNvPr id="3" name="Content Placeholder 2"/>
          <p:cNvSpPr>
            <a:spLocks noGrp="1"/>
          </p:cNvSpPr>
          <p:nvPr>
            <p:ph idx="1"/>
          </p:nvPr>
        </p:nvSpPr>
        <p:spPr/>
        <p:txBody>
          <a:bodyPr/>
          <a:lstStyle/>
          <a:p>
            <a:r>
              <a:rPr lang="en-US" dirty="0" smtClean="0"/>
              <a:t>Indirect measure</a:t>
            </a:r>
          </a:p>
          <a:p>
            <a:r>
              <a:rPr lang="en-US" dirty="0" smtClean="0"/>
              <a:t>Battery </a:t>
            </a:r>
            <a:r>
              <a:rPr lang="en-US" dirty="0" smtClean="0"/>
              <a:t>of easily administered tests.</a:t>
            </a:r>
          </a:p>
          <a:p>
            <a:r>
              <a:rPr lang="en-US" dirty="0" smtClean="0"/>
              <a:t>+ Inexpensive, accurate estimates of fitness levels</a:t>
            </a:r>
          </a:p>
          <a:p>
            <a:r>
              <a:rPr lang="en-US" dirty="0" smtClean="0"/>
              <a:t>- Not as precise</a:t>
            </a:r>
          </a:p>
          <a:p>
            <a:r>
              <a:rPr lang="en-US" dirty="0" smtClean="0"/>
              <a:t>Most of what we can use in class</a:t>
            </a:r>
          </a:p>
          <a:p>
            <a:endParaRPr lang="en-US" dirty="0"/>
          </a:p>
        </p:txBody>
      </p:sp>
    </p:spTree>
    <p:extLst>
      <p:ext uri="{BB962C8B-B14F-4D97-AF65-F5344CB8AC3E}">
        <p14:creationId xmlns:p14="http://schemas.microsoft.com/office/powerpoint/2010/main" val="1425294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Relevance and </a:t>
            </a:r>
            <a:r>
              <a:rPr lang="en-US" b="1" dirty="0" smtClean="0"/>
              <a:t>Specificity</a:t>
            </a:r>
            <a:endParaRPr lang="en-US" b="1" dirty="0"/>
          </a:p>
        </p:txBody>
      </p:sp>
      <p:sp>
        <p:nvSpPr>
          <p:cNvPr id="3" name="Content Placeholder 2"/>
          <p:cNvSpPr>
            <a:spLocks noGrp="1"/>
          </p:cNvSpPr>
          <p:nvPr>
            <p:ph idx="1"/>
          </p:nvPr>
        </p:nvSpPr>
        <p:spPr/>
        <p:txBody>
          <a:bodyPr/>
          <a:lstStyle/>
          <a:p>
            <a:pPr lvl="1"/>
            <a:r>
              <a:rPr lang="en-US" dirty="0" smtClean="0"/>
              <a:t>The </a:t>
            </a:r>
            <a:r>
              <a:rPr lang="en-US" dirty="0"/>
              <a:t>fitness tests selected should be relevant and specific to the requirements of the sport or activity</a:t>
            </a:r>
            <a:r>
              <a:rPr lang="en-US" dirty="0" smtClean="0"/>
              <a:t>.</a:t>
            </a:r>
          </a:p>
          <a:p>
            <a:pPr lvl="1"/>
            <a:r>
              <a:rPr lang="en-US" dirty="0"/>
              <a:t>The predominant energy systems and fitness components used in an activity should form the basis for test selection</a:t>
            </a:r>
            <a:r>
              <a:rPr lang="en-US" dirty="0" smtClean="0"/>
              <a:t>.</a:t>
            </a:r>
          </a:p>
          <a:p>
            <a:pPr marL="457200" lvl="1" indent="0">
              <a:buNone/>
            </a:pPr>
            <a:endParaRPr lang="en-US" dirty="0"/>
          </a:p>
        </p:txBody>
      </p:sp>
    </p:spTree>
    <p:extLst>
      <p:ext uri="{BB962C8B-B14F-4D97-AF65-F5344CB8AC3E}">
        <p14:creationId xmlns:p14="http://schemas.microsoft.com/office/powerpoint/2010/main" val="3659802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Validity and reliability</a:t>
            </a:r>
            <a:br>
              <a:rPr lang="en-US" b="1" dirty="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Validity – Test should be appropriate for </a:t>
            </a:r>
            <a:r>
              <a:rPr lang="en-US" dirty="0" smtClean="0"/>
              <a:t>the fitness component being tested.</a:t>
            </a:r>
            <a:endParaRPr lang="en-US" dirty="0" smtClean="0"/>
          </a:p>
          <a:p>
            <a:r>
              <a:rPr lang="en-US" dirty="0"/>
              <a:t>Reliability – Performed repeatedly without  testing error  </a:t>
            </a:r>
            <a:endParaRPr lang="en-US" dirty="0" smtClean="0"/>
          </a:p>
          <a:p>
            <a:pPr lvl="1"/>
            <a:r>
              <a:rPr lang="en-US" dirty="0" smtClean="0"/>
              <a:t>same </a:t>
            </a:r>
            <a:r>
              <a:rPr lang="en-US" dirty="0"/>
              <a:t>sequence of </a:t>
            </a:r>
            <a:r>
              <a:rPr lang="en-US" dirty="0" smtClean="0"/>
              <a:t>tests</a:t>
            </a:r>
          </a:p>
          <a:p>
            <a:pPr lvl="1"/>
            <a:r>
              <a:rPr lang="en-US" dirty="0"/>
              <a:t>same </a:t>
            </a:r>
            <a:r>
              <a:rPr lang="en-US" dirty="0" err="1" smtClean="0"/>
              <a:t>preperation</a:t>
            </a:r>
            <a:r>
              <a:rPr lang="en-US" dirty="0" smtClean="0"/>
              <a:t> (warm up, fluid and nutrition)</a:t>
            </a:r>
            <a:endParaRPr lang="en-US" dirty="0"/>
          </a:p>
          <a:p>
            <a:pPr lvl="1"/>
            <a:r>
              <a:rPr lang="en-US" dirty="0" smtClean="0"/>
              <a:t>same </a:t>
            </a:r>
            <a:r>
              <a:rPr lang="en-US" dirty="0"/>
              <a:t>recovery period between tests</a:t>
            </a:r>
          </a:p>
          <a:p>
            <a:pPr lvl="1"/>
            <a:r>
              <a:rPr lang="en-US" dirty="0" smtClean="0"/>
              <a:t>same </a:t>
            </a:r>
            <a:r>
              <a:rPr lang="en-US" dirty="0"/>
              <a:t>time of day</a:t>
            </a:r>
          </a:p>
          <a:p>
            <a:pPr lvl="1"/>
            <a:r>
              <a:rPr lang="en-US" dirty="0" smtClean="0"/>
              <a:t>same </a:t>
            </a:r>
            <a:r>
              <a:rPr lang="en-US" dirty="0"/>
              <a:t>environmental conditions (heat, humidity and air movement)</a:t>
            </a:r>
            <a:r>
              <a:rPr lang="en-US" dirty="0" smtClean="0"/>
              <a:t>.</a:t>
            </a:r>
          </a:p>
          <a:p>
            <a:pPr lvl="1"/>
            <a:r>
              <a:rPr lang="en-US" dirty="0" smtClean="0"/>
              <a:t>Same equipment/clothing</a:t>
            </a:r>
            <a:endParaRPr lang="en-US" dirty="0"/>
          </a:p>
          <a:p>
            <a:endParaRPr lang="en-US" dirty="0"/>
          </a:p>
        </p:txBody>
      </p:sp>
    </p:spTree>
    <p:extLst>
      <p:ext uri="{BB962C8B-B14F-4D97-AF65-F5344CB8AC3E}">
        <p14:creationId xmlns:p14="http://schemas.microsoft.com/office/powerpoint/2010/main" val="32636050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Risks of the testing</a:t>
            </a:r>
            <a:br>
              <a:rPr lang="en-US" b="1" dirty="0"/>
            </a:br>
            <a:endParaRPr lang="en-US" dirty="0"/>
          </a:p>
        </p:txBody>
      </p:sp>
      <p:sp>
        <p:nvSpPr>
          <p:cNvPr id="3" name="Content Placeholder 2"/>
          <p:cNvSpPr>
            <a:spLocks noGrp="1"/>
          </p:cNvSpPr>
          <p:nvPr>
            <p:ph idx="1"/>
          </p:nvPr>
        </p:nvSpPr>
        <p:spPr/>
        <p:txBody>
          <a:bodyPr/>
          <a:lstStyle/>
          <a:p>
            <a:r>
              <a:rPr lang="en-US" dirty="0"/>
              <a:t>All athletes should be of adequate personal fitness to be able to perform the movements in the test without undue physical discomfort or risks of injury. Coaches must be able to assess all individuals in their care to determine these factors</a:t>
            </a:r>
            <a:r>
              <a:rPr lang="en-US" dirty="0" smtClean="0"/>
              <a:t>.</a:t>
            </a:r>
          </a:p>
          <a:p>
            <a:r>
              <a:rPr lang="en-US" dirty="0" smtClean="0"/>
              <a:t>It is normal to feel soreness the next days after fitness testing.</a:t>
            </a:r>
            <a:endParaRPr lang="en-US" dirty="0"/>
          </a:p>
        </p:txBody>
      </p:sp>
    </p:spTree>
    <p:extLst>
      <p:ext uri="{BB962C8B-B14F-4D97-AF65-F5344CB8AC3E}">
        <p14:creationId xmlns:p14="http://schemas.microsoft.com/office/powerpoint/2010/main" val="4173166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Informed </a:t>
            </a:r>
            <a:r>
              <a:rPr lang="en-US" b="1" dirty="0" smtClean="0"/>
              <a:t>consent and Confidentiality </a:t>
            </a:r>
            <a:r>
              <a:rPr lang="en-US" b="1" dirty="0"/>
              <a:t/>
            </a:r>
            <a:br>
              <a:rPr lang="en-US" b="1" dirty="0"/>
            </a:br>
            <a:endParaRPr lang="en-US" dirty="0"/>
          </a:p>
        </p:txBody>
      </p:sp>
      <p:sp>
        <p:nvSpPr>
          <p:cNvPr id="3" name="Content Placeholder 2"/>
          <p:cNvSpPr>
            <a:spLocks noGrp="1"/>
          </p:cNvSpPr>
          <p:nvPr>
            <p:ph idx="1"/>
          </p:nvPr>
        </p:nvSpPr>
        <p:spPr/>
        <p:txBody>
          <a:bodyPr/>
          <a:lstStyle/>
          <a:p>
            <a:r>
              <a:rPr lang="en-US" dirty="0" smtClean="0"/>
              <a:t>Must be obtained prior to fitness testing.</a:t>
            </a:r>
          </a:p>
          <a:p>
            <a:r>
              <a:rPr lang="en-US" dirty="0" smtClean="0"/>
              <a:t>Requirements of test</a:t>
            </a:r>
          </a:p>
          <a:p>
            <a:r>
              <a:rPr lang="en-US" dirty="0" smtClean="0"/>
              <a:t>Explanation of potential risks</a:t>
            </a:r>
          </a:p>
          <a:p>
            <a:r>
              <a:rPr lang="en-US" dirty="0" smtClean="0"/>
              <a:t>Confidentiality must be assured</a:t>
            </a:r>
          </a:p>
          <a:p>
            <a:r>
              <a:rPr lang="en-US" dirty="0" smtClean="0"/>
              <a:t>Opportunity to ask questions</a:t>
            </a:r>
          </a:p>
          <a:p>
            <a:r>
              <a:rPr lang="en-US" dirty="0" smtClean="0"/>
              <a:t>Parent consent for under 18</a:t>
            </a:r>
          </a:p>
          <a:p>
            <a:endParaRPr lang="en-US" dirty="0" smtClean="0"/>
          </a:p>
          <a:p>
            <a:endParaRPr lang="en-US" dirty="0"/>
          </a:p>
        </p:txBody>
      </p:sp>
    </p:spTree>
    <p:extLst>
      <p:ext uri="{BB962C8B-B14F-4D97-AF65-F5344CB8AC3E}">
        <p14:creationId xmlns:p14="http://schemas.microsoft.com/office/powerpoint/2010/main" val="3300374092"/>
      </p:ext>
    </p:extLst>
  </p:cSld>
  <p:clrMapOvr>
    <a:masterClrMapping/>
  </p:clrMapOvr>
</p:sld>
</file>

<file path=ppt/theme/theme1.xml><?xml version="1.0" encoding="utf-8"?>
<a:theme xmlns:a="http://schemas.openxmlformats.org/drawingml/2006/main" name=" Black ">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1097</TotalTime>
  <Words>541</Words>
  <Application>Microsoft Macintosh PowerPoint</Application>
  <PresentationFormat>On-screen Show (4:3)</PresentationFormat>
  <Paragraphs>101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 Black </vt:lpstr>
      <vt:lpstr>Fitness Assessment</vt:lpstr>
      <vt:lpstr>Aims of fitness testing</vt:lpstr>
      <vt:lpstr>PowerPoint Presentation</vt:lpstr>
      <vt:lpstr>Laboratory tests </vt:lpstr>
      <vt:lpstr>Field tests </vt:lpstr>
      <vt:lpstr>Relevance and Specificity</vt:lpstr>
      <vt:lpstr>Validity and reliability </vt:lpstr>
      <vt:lpstr>Risks of the testing </vt:lpstr>
      <vt:lpstr>Informed consent and Confidentiality  </vt:lpstr>
      <vt:lpstr>Pre-Test Checklist</vt:lpstr>
      <vt:lpstr>PowerPoint Presentation</vt:lpstr>
      <vt:lpstr>PowerPoint Presentation</vt:lpstr>
      <vt:lpstr>Comparing Fitness Testing</vt:lpstr>
      <vt:lpstr>Order of Testing</vt:lpstr>
    </vt:vector>
  </TitlesOfParts>
  <Company>St Augustines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Fitness Assessment</dc:title>
  <dc:creator>Staff  Member</dc:creator>
  <cp:lastModifiedBy>Hugh Saunders</cp:lastModifiedBy>
  <cp:revision>15</cp:revision>
  <dcterms:created xsi:type="dcterms:W3CDTF">2012-06-19T08:45:24Z</dcterms:created>
  <dcterms:modified xsi:type="dcterms:W3CDTF">2016-05-31T00:41:04Z</dcterms:modified>
</cp:coreProperties>
</file>